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18"/>
  </p:notesMasterIdLst>
  <p:sldIdLst>
    <p:sldId id="257" r:id="rId2"/>
    <p:sldId id="258" r:id="rId3"/>
    <p:sldId id="267" r:id="rId4"/>
    <p:sldId id="259" r:id="rId5"/>
    <p:sldId id="260" r:id="rId6"/>
    <p:sldId id="262" r:id="rId7"/>
    <p:sldId id="263" r:id="rId8"/>
    <p:sldId id="264" r:id="rId9"/>
    <p:sldId id="268" r:id="rId10"/>
    <p:sldId id="270" r:id="rId11"/>
    <p:sldId id="271" r:id="rId12"/>
    <p:sldId id="261" r:id="rId13"/>
    <p:sldId id="272" r:id="rId14"/>
    <p:sldId id="265" r:id="rId15"/>
    <p:sldId id="266"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5" d="100"/>
          <a:sy n="115" d="100"/>
        </p:scale>
        <p:origin x="-152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779385-EF23-4446-98CB-2191E459BED3}" type="datetimeFigureOut">
              <a:rPr lang="en-US" smtClean="0"/>
              <a:t>8/10/2017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B5D275-6691-4A2A-97D7-AD4C775F2EAC}" type="slidenum">
              <a:rPr lang="en-US" smtClean="0"/>
              <a:t>‹#›</a:t>
            </a:fld>
            <a:endParaRPr lang="en-US"/>
          </a:p>
        </p:txBody>
      </p:sp>
    </p:spTree>
    <p:extLst>
      <p:ext uri="{BB962C8B-B14F-4D97-AF65-F5344CB8AC3E}">
        <p14:creationId xmlns:p14="http://schemas.microsoft.com/office/powerpoint/2010/main" val="2582653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B33663-E747-42E1-A639-6BBECA93CA60}"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875125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D27972-1573-4495-B5FA-08E25DA988DA}" type="datetime1">
              <a:rPr lang="en-US" smtClean="0">
                <a:solidFill>
                  <a:prstClr val="black">
                    <a:tint val="75000"/>
                  </a:prstClr>
                </a:solidFill>
              </a:rPr>
              <a:pPr/>
              <a:t>8/10/2017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B22B7B-F849-4AB3-9F95-0DADF8D5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06403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1205ED-439B-4DC3-AAC4-02DE1614F37C}" type="datetime1">
              <a:rPr lang="en-US" smtClean="0">
                <a:solidFill>
                  <a:prstClr val="black">
                    <a:tint val="75000"/>
                  </a:prstClr>
                </a:solidFill>
              </a:rPr>
              <a:pPr/>
              <a:t>8/10/2017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B22B7B-F849-4AB3-9F95-0DADF8D5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9723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5C2762-797B-4F5F-A9C6-3190EF927A6F}" type="datetime1">
              <a:rPr lang="en-US" smtClean="0">
                <a:solidFill>
                  <a:prstClr val="black">
                    <a:tint val="75000"/>
                  </a:prstClr>
                </a:solidFill>
              </a:rPr>
              <a:pPr/>
              <a:t>8/10/2017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B22B7B-F849-4AB3-9F95-0DADF8D5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61419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28400"/>
            <a:ext cx="7772400" cy="63976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762000" y="1676400"/>
            <a:ext cx="7620000" cy="4373563"/>
          </a:xfrm>
        </p:spPr>
        <p:txBody>
          <a:bodyPr/>
          <a:lstStyle>
            <a:lvl1pPr marL="0" indent="0">
              <a:lnSpc>
                <a:spcPts val="2600"/>
              </a:lnSpc>
              <a:buFontTx/>
              <a:buNone/>
              <a:defRPr sz="2800" b="1"/>
            </a:lvl1pPr>
            <a:lvl2pPr marL="684213" indent="-227013">
              <a:lnSpc>
                <a:spcPts val="2600"/>
              </a:lnSpc>
              <a:defRPr sz="2400"/>
            </a:lvl2pPr>
            <a:lvl3pPr marL="1087438" indent="-173038">
              <a:lnSpc>
                <a:spcPts val="2600"/>
              </a:lnSpc>
              <a:defRPr sz="2000"/>
            </a:lvl3pPr>
            <a:lvl4pPr marL="1541463" indent="-169863">
              <a:lnSpc>
                <a:spcPts val="2600"/>
              </a:lnSpc>
              <a:defRPr sz="1600"/>
            </a:lvl4pPr>
            <a:lvl5pPr marL="2001838" indent="-173038">
              <a:lnSpc>
                <a:spcPts val="2600"/>
              </a:lnSpc>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3124200" y="6550750"/>
            <a:ext cx="2895600" cy="365125"/>
          </a:xfrm>
          <a:prstGeom prst="rect">
            <a:avLst/>
          </a:prstGeom>
        </p:spPr>
        <p:txBody>
          <a:bodyPr/>
          <a:lstStyle/>
          <a:p>
            <a:endParaRPr lang="en-US" dirty="0">
              <a:solidFill>
                <a:srgbClr val="4279A9">
                  <a:lumMod val="75000"/>
                </a:srgbClr>
              </a:solidFill>
            </a:endParaRPr>
          </a:p>
        </p:txBody>
      </p:sp>
      <p:sp>
        <p:nvSpPr>
          <p:cNvPr id="6" name="Slide Number Placeholder 5"/>
          <p:cNvSpPr>
            <a:spLocks noGrp="1"/>
          </p:cNvSpPr>
          <p:nvPr>
            <p:ph type="sldNum" sz="quarter" idx="12"/>
          </p:nvPr>
        </p:nvSpPr>
        <p:spPr>
          <a:xfrm>
            <a:off x="457200" y="6550750"/>
            <a:ext cx="2133600" cy="365125"/>
          </a:xfrm>
          <a:prstGeom prst="rect">
            <a:avLst/>
          </a:prstGeom>
        </p:spPr>
        <p:txBody>
          <a:bodyPr/>
          <a:lstStyle>
            <a:lvl1pPr algn="l">
              <a:defRPr b="1">
                <a:solidFill>
                  <a:schemeClr val="accent1">
                    <a:lumMod val="75000"/>
                  </a:schemeClr>
                </a:solidFill>
              </a:defRPr>
            </a:lvl1pPr>
          </a:lstStyle>
          <a:p>
            <a:fld id="{81582BD6-FC20-4557-852B-8433F8572D30}" type="slidenum">
              <a:rPr lang="en-US" smtClean="0">
                <a:solidFill>
                  <a:srgbClr val="4279A9">
                    <a:lumMod val="75000"/>
                  </a:srgbClr>
                </a:solidFill>
              </a:rPr>
              <a:pPr/>
              <a:t>‹#›</a:t>
            </a:fld>
            <a:endParaRPr lang="en-US" dirty="0">
              <a:solidFill>
                <a:srgbClr val="4279A9">
                  <a:lumMod val="75000"/>
                </a:srgbClr>
              </a:solidFill>
            </a:endParaRPr>
          </a:p>
        </p:txBody>
      </p:sp>
      <p:sp>
        <p:nvSpPr>
          <p:cNvPr id="11" name="Text Placeholder 10"/>
          <p:cNvSpPr>
            <a:spLocks noGrp="1"/>
          </p:cNvSpPr>
          <p:nvPr>
            <p:ph type="body" sz="quarter" idx="13"/>
          </p:nvPr>
        </p:nvSpPr>
        <p:spPr>
          <a:xfrm>
            <a:off x="707400" y="914400"/>
            <a:ext cx="7827000" cy="457200"/>
          </a:xfrm>
        </p:spPr>
        <p:txBody>
          <a:bodyPr>
            <a:normAutofit/>
          </a:bodyPr>
          <a:lstStyle>
            <a:lvl1pPr>
              <a:buFontTx/>
              <a:buNone/>
              <a:defRPr sz="2400"/>
            </a:lvl1pPr>
          </a:lstStyle>
          <a:p>
            <a:pPr lvl="0"/>
            <a:r>
              <a:rPr lang="en-US" dirty="0" smtClean="0"/>
              <a:t>Click to edit Master text styles</a:t>
            </a:r>
          </a:p>
        </p:txBody>
      </p:sp>
    </p:spTree>
    <p:extLst>
      <p:ext uri="{BB962C8B-B14F-4D97-AF65-F5344CB8AC3E}">
        <p14:creationId xmlns:p14="http://schemas.microsoft.com/office/powerpoint/2010/main" val="3097534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28400"/>
            <a:ext cx="7772400" cy="63976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762000" y="1676400"/>
            <a:ext cx="7620000" cy="4373563"/>
          </a:xfrm>
        </p:spPr>
        <p:txBody>
          <a:bodyPr/>
          <a:lstStyle>
            <a:lvl1pPr marL="0" indent="0">
              <a:lnSpc>
                <a:spcPts val="2600"/>
              </a:lnSpc>
              <a:buFontTx/>
              <a:buNone/>
              <a:defRPr sz="2800" b="1"/>
            </a:lvl1pPr>
            <a:lvl2pPr marL="684213" indent="-227013">
              <a:lnSpc>
                <a:spcPts val="2600"/>
              </a:lnSpc>
              <a:defRPr sz="2400"/>
            </a:lvl2pPr>
            <a:lvl3pPr marL="1087438" indent="-173038">
              <a:lnSpc>
                <a:spcPts val="2600"/>
              </a:lnSpc>
              <a:defRPr sz="2000"/>
            </a:lvl3pPr>
            <a:lvl4pPr marL="1541463" indent="-169863">
              <a:lnSpc>
                <a:spcPts val="2600"/>
              </a:lnSpc>
              <a:defRPr sz="1600"/>
            </a:lvl4pPr>
            <a:lvl5pPr marL="2001838" indent="-173038">
              <a:lnSpc>
                <a:spcPts val="2600"/>
              </a:lnSpc>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3124200" y="6550750"/>
            <a:ext cx="2895600" cy="365125"/>
          </a:xfrm>
          <a:prstGeom prst="rect">
            <a:avLst/>
          </a:prstGeom>
        </p:spPr>
        <p:txBody>
          <a:bodyPr/>
          <a:lstStyle/>
          <a:p>
            <a:endParaRPr lang="en-US" dirty="0">
              <a:solidFill>
                <a:srgbClr val="4279A9">
                  <a:lumMod val="75000"/>
                </a:srgbClr>
              </a:solidFill>
            </a:endParaRPr>
          </a:p>
        </p:txBody>
      </p:sp>
      <p:sp>
        <p:nvSpPr>
          <p:cNvPr id="6" name="Slide Number Placeholder 5"/>
          <p:cNvSpPr>
            <a:spLocks noGrp="1"/>
          </p:cNvSpPr>
          <p:nvPr>
            <p:ph type="sldNum" sz="quarter" idx="12"/>
          </p:nvPr>
        </p:nvSpPr>
        <p:spPr>
          <a:xfrm>
            <a:off x="457200" y="6550750"/>
            <a:ext cx="2133600" cy="365125"/>
          </a:xfrm>
          <a:prstGeom prst="rect">
            <a:avLst/>
          </a:prstGeom>
        </p:spPr>
        <p:txBody>
          <a:bodyPr/>
          <a:lstStyle>
            <a:lvl1pPr algn="l">
              <a:defRPr b="1">
                <a:solidFill>
                  <a:schemeClr val="accent1">
                    <a:lumMod val="75000"/>
                  </a:schemeClr>
                </a:solidFill>
              </a:defRPr>
            </a:lvl1pPr>
          </a:lstStyle>
          <a:p>
            <a:fld id="{81582BD6-FC20-4557-852B-8433F8572D30}" type="slidenum">
              <a:rPr lang="en-US" smtClean="0">
                <a:solidFill>
                  <a:srgbClr val="4279A9">
                    <a:lumMod val="75000"/>
                  </a:srgbClr>
                </a:solidFill>
              </a:rPr>
              <a:pPr/>
              <a:t>‹#›</a:t>
            </a:fld>
            <a:endParaRPr lang="en-US" dirty="0">
              <a:solidFill>
                <a:srgbClr val="4279A9">
                  <a:lumMod val="75000"/>
                </a:srgbClr>
              </a:solidFill>
            </a:endParaRPr>
          </a:p>
        </p:txBody>
      </p:sp>
      <p:sp>
        <p:nvSpPr>
          <p:cNvPr id="11" name="Text Placeholder 10"/>
          <p:cNvSpPr>
            <a:spLocks noGrp="1"/>
          </p:cNvSpPr>
          <p:nvPr>
            <p:ph type="body" sz="quarter" idx="13"/>
          </p:nvPr>
        </p:nvSpPr>
        <p:spPr>
          <a:xfrm>
            <a:off x="707400" y="914400"/>
            <a:ext cx="7827000" cy="457200"/>
          </a:xfrm>
        </p:spPr>
        <p:txBody>
          <a:bodyPr>
            <a:normAutofit/>
          </a:bodyPr>
          <a:lstStyle>
            <a:lvl1pPr>
              <a:buFontTx/>
              <a:buNone/>
              <a:defRPr sz="2400"/>
            </a:lvl1pPr>
          </a:lstStyle>
          <a:p>
            <a:pPr lvl="0"/>
            <a:r>
              <a:rPr lang="en-US" dirty="0" smtClean="0"/>
              <a:t>Click to edit Master text styles</a:t>
            </a:r>
          </a:p>
        </p:txBody>
      </p:sp>
    </p:spTree>
    <p:extLst>
      <p:ext uri="{BB962C8B-B14F-4D97-AF65-F5344CB8AC3E}">
        <p14:creationId xmlns:p14="http://schemas.microsoft.com/office/powerpoint/2010/main" val="30975349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28400"/>
            <a:ext cx="7772400" cy="63976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762000" y="1676400"/>
            <a:ext cx="7620000" cy="4373563"/>
          </a:xfrm>
        </p:spPr>
        <p:txBody>
          <a:bodyPr/>
          <a:lstStyle>
            <a:lvl1pPr marL="0" indent="0">
              <a:lnSpc>
                <a:spcPts val="2600"/>
              </a:lnSpc>
              <a:buFontTx/>
              <a:buNone/>
              <a:defRPr sz="2800" b="1"/>
            </a:lvl1pPr>
            <a:lvl2pPr marL="684213" indent="-227013">
              <a:lnSpc>
                <a:spcPts val="2600"/>
              </a:lnSpc>
              <a:defRPr sz="2400"/>
            </a:lvl2pPr>
            <a:lvl3pPr marL="1087438" indent="-173038">
              <a:lnSpc>
                <a:spcPts val="2600"/>
              </a:lnSpc>
              <a:defRPr sz="2000"/>
            </a:lvl3pPr>
            <a:lvl4pPr marL="1541463" indent="-169863">
              <a:lnSpc>
                <a:spcPts val="2600"/>
              </a:lnSpc>
              <a:defRPr sz="1600"/>
            </a:lvl4pPr>
            <a:lvl5pPr marL="2001838" indent="-173038">
              <a:lnSpc>
                <a:spcPts val="2600"/>
              </a:lnSpc>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3124200" y="6550750"/>
            <a:ext cx="2895600" cy="365125"/>
          </a:xfrm>
          <a:prstGeom prst="rect">
            <a:avLst/>
          </a:prstGeom>
        </p:spPr>
        <p:txBody>
          <a:bodyPr/>
          <a:lstStyle/>
          <a:p>
            <a:endParaRPr lang="en-US" dirty="0">
              <a:solidFill>
                <a:srgbClr val="4279A9">
                  <a:lumMod val="75000"/>
                </a:srgbClr>
              </a:solidFill>
            </a:endParaRPr>
          </a:p>
        </p:txBody>
      </p:sp>
      <p:sp>
        <p:nvSpPr>
          <p:cNvPr id="6" name="Slide Number Placeholder 5"/>
          <p:cNvSpPr>
            <a:spLocks noGrp="1"/>
          </p:cNvSpPr>
          <p:nvPr>
            <p:ph type="sldNum" sz="quarter" idx="12"/>
          </p:nvPr>
        </p:nvSpPr>
        <p:spPr>
          <a:xfrm>
            <a:off x="457200" y="6550750"/>
            <a:ext cx="2133600" cy="365125"/>
          </a:xfrm>
          <a:prstGeom prst="rect">
            <a:avLst/>
          </a:prstGeom>
        </p:spPr>
        <p:txBody>
          <a:bodyPr/>
          <a:lstStyle>
            <a:lvl1pPr algn="l">
              <a:defRPr b="1">
                <a:solidFill>
                  <a:schemeClr val="accent1">
                    <a:lumMod val="75000"/>
                  </a:schemeClr>
                </a:solidFill>
              </a:defRPr>
            </a:lvl1pPr>
          </a:lstStyle>
          <a:p>
            <a:fld id="{81582BD6-FC20-4557-852B-8433F8572D30}" type="slidenum">
              <a:rPr lang="en-US" smtClean="0">
                <a:solidFill>
                  <a:srgbClr val="4279A9">
                    <a:lumMod val="75000"/>
                  </a:srgbClr>
                </a:solidFill>
              </a:rPr>
              <a:pPr/>
              <a:t>‹#›</a:t>
            </a:fld>
            <a:endParaRPr lang="en-US" dirty="0">
              <a:solidFill>
                <a:srgbClr val="4279A9">
                  <a:lumMod val="75000"/>
                </a:srgbClr>
              </a:solidFill>
            </a:endParaRPr>
          </a:p>
        </p:txBody>
      </p:sp>
      <p:sp>
        <p:nvSpPr>
          <p:cNvPr id="11" name="Text Placeholder 10"/>
          <p:cNvSpPr>
            <a:spLocks noGrp="1"/>
          </p:cNvSpPr>
          <p:nvPr>
            <p:ph type="body" sz="quarter" idx="13"/>
          </p:nvPr>
        </p:nvSpPr>
        <p:spPr>
          <a:xfrm>
            <a:off x="707400" y="914400"/>
            <a:ext cx="7827000" cy="457200"/>
          </a:xfrm>
        </p:spPr>
        <p:txBody>
          <a:bodyPr>
            <a:normAutofit/>
          </a:bodyPr>
          <a:lstStyle>
            <a:lvl1pPr>
              <a:buFontTx/>
              <a:buNone/>
              <a:defRPr sz="2400"/>
            </a:lvl1pPr>
          </a:lstStyle>
          <a:p>
            <a:pPr lvl="0"/>
            <a:r>
              <a:rPr lang="en-US" dirty="0" smtClean="0"/>
              <a:t>Click to edit Master text styles</a:t>
            </a:r>
          </a:p>
        </p:txBody>
      </p:sp>
    </p:spTree>
    <p:extLst>
      <p:ext uri="{BB962C8B-B14F-4D97-AF65-F5344CB8AC3E}">
        <p14:creationId xmlns:p14="http://schemas.microsoft.com/office/powerpoint/2010/main" val="30975349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28400"/>
            <a:ext cx="7772400" cy="63976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762000" y="1676400"/>
            <a:ext cx="7620000" cy="4373563"/>
          </a:xfrm>
        </p:spPr>
        <p:txBody>
          <a:bodyPr/>
          <a:lstStyle>
            <a:lvl1pPr marL="0" indent="0">
              <a:lnSpc>
                <a:spcPts val="2600"/>
              </a:lnSpc>
              <a:buFontTx/>
              <a:buNone/>
              <a:defRPr sz="2800" b="1"/>
            </a:lvl1pPr>
            <a:lvl2pPr marL="684213" indent="-227013">
              <a:lnSpc>
                <a:spcPts val="2600"/>
              </a:lnSpc>
              <a:defRPr sz="2400"/>
            </a:lvl2pPr>
            <a:lvl3pPr marL="1087438" indent="-173038">
              <a:lnSpc>
                <a:spcPts val="2600"/>
              </a:lnSpc>
              <a:defRPr sz="2000"/>
            </a:lvl3pPr>
            <a:lvl4pPr marL="1541463" indent="-169863">
              <a:lnSpc>
                <a:spcPts val="2600"/>
              </a:lnSpc>
              <a:defRPr sz="1600"/>
            </a:lvl4pPr>
            <a:lvl5pPr marL="2001838" indent="-173038">
              <a:lnSpc>
                <a:spcPts val="2600"/>
              </a:lnSpc>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3124200" y="6550750"/>
            <a:ext cx="2895600" cy="365125"/>
          </a:xfrm>
          <a:prstGeom prst="rect">
            <a:avLst/>
          </a:prstGeom>
        </p:spPr>
        <p:txBody>
          <a:bodyPr/>
          <a:lstStyle/>
          <a:p>
            <a:endParaRPr lang="en-US" dirty="0">
              <a:solidFill>
                <a:srgbClr val="4279A9">
                  <a:lumMod val="75000"/>
                </a:srgbClr>
              </a:solidFill>
            </a:endParaRPr>
          </a:p>
        </p:txBody>
      </p:sp>
      <p:sp>
        <p:nvSpPr>
          <p:cNvPr id="6" name="Slide Number Placeholder 5"/>
          <p:cNvSpPr>
            <a:spLocks noGrp="1"/>
          </p:cNvSpPr>
          <p:nvPr>
            <p:ph type="sldNum" sz="quarter" idx="12"/>
          </p:nvPr>
        </p:nvSpPr>
        <p:spPr>
          <a:xfrm>
            <a:off x="457200" y="6550750"/>
            <a:ext cx="2133600" cy="365125"/>
          </a:xfrm>
          <a:prstGeom prst="rect">
            <a:avLst/>
          </a:prstGeom>
        </p:spPr>
        <p:txBody>
          <a:bodyPr/>
          <a:lstStyle>
            <a:lvl1pPr algn="l">
              <a:defRPr b="1">
                <a:solidFill>
                  <a:schemeClr val="accent1">
                    <a:lumMod val="75000"/>
                  </a:schemeClr>
                </a:solidFill>
              </a:defRPr>
            </a:lvl1pPr>
          </a:lstStyle>
          <a:p>
            <a:fld id="{81582BD6-FC20-4557-852B-8433F8572D30}" type="slidenum">
              <a:rPr lang="en-US" smtClean="0">
                <a:solidFill>
                  <a:srgbClr val="4279A9">
                    <a:lumMod val="75000"/>
                  </a:srgbClr>
                </a:solidFill>
              </a:rPr>
              <a:pPr/>
              <a:t>‹#›</a:t>
            </a:fld>
            <a:endParaRPr lang="en-US" dirty="0">
              <a:solidFill>
                <a:srgbClr val="4279A9">
                  <a:lumMod val="75000"/>
                </a:srgbClr>
              </a:solidFill>
            </a:endParaRPr>
          </a:p>
        </p:txBody>
      </p:sp>
      <p:sp>
        <p:nvSpPr>
          <p:cNvPr id="11" name="Text Placeholder 10"/>
          <p:cNvSpPr>
            <a:spLocks noGrp="1"/>
          </p:cNvSpPr>
          <p:nvPr>
            <p:ph type="body" sz="quarter" idx="13"/>
          </p:nvPr>
        </p:nvSpPr>
        <p:spPr>
          <a:xfrm>
            <a:off x="707400" y="914400"/>
            <a:ext cx="7827000" cy="457200"/>
          </a:xfrm>
        </p:spPr>
        <p:txBody>
          <a:bodyPr>
            <a:normAutofit/>
          </a:bodyPr>
          <a:lstStyle>
            <a:lvl1pPr>
              <a:buFontTx/>
              <a:buNone/>
              <a:defRPr sz="2400"/>
            </a:lvl1pPr>
          </a:lstStyle>
          <a:p>
            <a:pPr lvl="0"/>
            <a:r>
              <a:rPr lang="en-US" dirty="0" smtClean="0"/>
              <a:t>Click to edit Master text styles</a:t>
            </a:r>
          </a:p>
        </p:txBody>
      </p:sp>
    </p:spTree>
    <p:extLst>
      <p:ext uri="{BB962C8B-B14F-4D97-AF65-F5344CB8AC3E}">
        <p14:creationId xmlns:p14="http://schemas.microsoft.com/office/powerpoint/2010/main" val="30975349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28400"/>
            <a:ext cx="7772400" cy="63976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762000" y="1676400"/>
            <a:ext cx="7620000" cy="4373563"/>
          </a:xfrm>
        </p:spPr>
        <p:txBody>
          <a:bodyPr/>
          <a:lstStyle>
            <a:lvl1pPr marL="0" indent="0">
              <a:lnSpc>
                <a:spcPts val="2600"/>
              </a:lnSpc>
              <a:buFontTx/>
              <a:buNone/>
              <a:defRPr sz="2800" b="1"/>
            </a:lvl1pPr>
            <a:lvl2pPr marL="684213" indent="-227013">
              <a:lnSpc>
                <a:spcPts val="2600"/>
              </a:lnSpc>
              <a:defRPr sz="2400"/>
            </a:lvl2pPr>
            <a:lvl3pPr marL="1087438" indent="-173038">
              <a:lnSpc>
                <a:spcPts val="2600"/>
              </a:lnSpc>
              <a:defRPr sz="2000"/>
            </a:lvl3pPr>
            <a:lvl4pPr marL="1541463" indent="-169863">
              <a:lnSpc>
                <a:spcPts val="2600"/>
              </a:lnSpc>
              <a:defRPr sz="1600"/>
            </a:lvl4pPr>
            <a:lvl5pPr marL="2001838" indent="-173038">
              <a:lnSpc>
                <a:spcPts val="2600"/>
              </a:lnSpc>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3124200" y="6550750"/>
            <a:ext cx="2895600" cy="365125"/>
          </a:xfrm>
          <a:prstGeom prst="rect">
            <a:avLst/>
          </a:prstGeom>
        </p:spPr>
        <p:txBody>
          <a:bodyPr/>
          <a:lstStyle/>
          <a:p>
            <a:endParaRPr lang="en-US" dirty="0">
              <a:solidFill>
                <a:srgbClr val="4279A9">
                  <a:lumMod val="75000"/>
                </a:srgbClr>
              </a:solidFill>
            </a:endParaRPr>
          </a:p>
        </p:txBody>
      </p:sp>
      <p:sp>
        <p:nvSpPr>
          <p:cNvPr id="6" name="Slide Number Placeholder 5"/>
          <p:cNvSpPr>
            <a:spLocks noGrp="1"/>
          </p:cNvSpPr>
          <p:nvPr>
            <p:ph type="sldNum" sz="quarter" idx="12"/>
          </p:nvPr>
        </p:nvSpPr>
        <p:spPr>
          <a:xfrm>
            <a:off x="457200" y="6550750"/>
            <a:ext cx="2133600" cy="365125"/>
          </a:xfrm>
          <a:prstGeom prst="rect">
            <a:avLst/>
          </a:prstGeom>
        </p:spPr>
        <p:txBody>
          <a:bodyPr/>
          <a:lstStyle>
            <a:lvl1pPr algn="l">
              <a:defRPr b="1">
                <a:solidFill>
                  <a:schemeClr val="accent1">
                    <a:lumMod val="75000"/>
                  </a:schemeClr>
                </a:solidFill>
              </a:defRPr>
            </a:lvl1pPr>
          </a:lstStyle>
          <a:p>
            <a:fld id="{81582BD6-FC20-4557-852B-8433F8572D30}" type="slidenum">
              <a:rPr lang="en-US" smtClean="0">
                <a:solidFill>
                  <a:srgbClr val="4279A9">
                    <a:lumMod val="75000"/>
                  </a:srgbClr>
                </a:solidFill>
              </a:rPr>
              <a:pPr/>
              <a:t>‹#›</a:t>
            </a:fld>
            <a:endParaRPr lang="en-US" dirty="0">
              <a:solidFill>
                <a:srgbClr val="4279A9">
                  <a:lumMod val="75000"/>
                </a:srgbClr>
              </a:solidFill>
            </a:endParaRPr>
          </a:p>
        </p:txBody>
      </p:sp>
      <p:sp>
        <p:nvSpPr>
          <p:cNvPr id="11" name="Text Placeholder 10"/>
          <p:cNvSpPr>
            <a:spLocks noGrp="1"/>
          </p:cNvSpPr>
          <p:nvPr>
            <p:ph type="body" sz="quarter" idx="13"/>
          </p:nvPr>
        </p:nvSpPr>
        <p:spPr>
          <a:xfrm>
            <a:off x="707400" y="914400"/>
            <a:ext cx="7827000" cy="457200"/>
          </a:xfrm>
        </p:spPr>
        <p:txBody>
          <a:bodyPr>
            <a:normAutofit/>
          </a:bodyPr>
          <a:lstStyle>
            <a:lvl1pPr>
              <a:buFontTx/>
              <a:buNone/>
              <a:defRPr sz="2400"/>
            </a:lvl1pPr>
          </a:lstStyle>
          <a:p>
            <a:pPr lvl="0"/>
            <a:r>
              <a:rPr lang="en-US" dirty="0" smtClean="0"/>
              <a:t>Click to edit Master text styles</a:t>
            </a:r>
          </a:p>
        </p:txBody>
      </p:sp>
    </p:spTree>
    <p:extLst>
      <p:ext uri="{BB962C8B-B14F-4D97-AF65-F5344CB8AC3E}">
        <p14:creationId xmlns:p14="http://schemas.microsoft.com/office/powerpoint/2010/main" val="30975349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28400"/>
            <a:ext cx="7772400" cy="63976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762000" y="1676400"/>
            <a:ext cx="7620000" cy="4373563"/>
          </a:xfrm>
        </p:spPr>
        <p:txBody>
          <a:bodyPr/>
          <a:lstStyle>
            <a:lvl1pPr marL="0" indent="0">
              <a:lnSpc>
                <a:spcPts val="2600"/>
              </a:lnSpc>
              <a:buFontTx/>
              <a:buNone/>
              <a:defRPr sz="2800" b="1"/>
            </a:lvl1pPr>
            <a:lvl2pPr marL="684213" indent="-227013">
              <a:lnSpc>
                <a:spcPts val="2600"/>
              </a:lnSpc>
              <a:defRPr sz="2400"/>
            </a:lvl2pPr>
            <a:lvl3pPr marL="1087438" indent="-173038">
              <a:lnSpc>
                <a:spcPts val="2600"/>
              </a:lnSpc>
              <a:defRPr sz="2000"/>
            </a:lvl3pPr>
            <a:lvl4pPr marL="1541463" indent="-169863">
              <a:lnSpc>
                <a:spcPts val="2600"/>
              </a:lnSpc>
              <a:defRPr sz="1600"/>
            </a:lvl4pPr>
            <a:lvl5pPr marL="2001838" indent="-173038">
              <a:lnSpc>
                <a:spcPts val="2600"/>
              </a:lnSpc>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3124200" y="6550750"/>
            <a:ext cx="2895600" cy="365125"/>
          </a:xfrm>
          <a:prstGeom prst="rect">
            <a:avLst/>
          </a:prstGeom>
        </p:spPr>
        <p:txBody>
          <a:bodyPr/>
          <a:lstStyle/>
          <a:p>
            <a:endParaRPr lang="en-US" dirty="0">
              <a:solidFill>
                <a:srgbClr val="4279A9">
                  <a:lumMod val="75000"/>
                </a:srgbClr>
              </a:solidFill>
            </a:endParaRPr>
          </a:p>
        </p:txBody>
      </p:sp>
      <p:sp>
        <p:nvSpPr>
          <p:cNvPr id="6" name="Slide Number Placeholder 5"/>
          <p:cNvSpPr>
            <a:spLocks noGrp="1"/>
          </p:cNvSpPr>
          <p:nvPr>
            <p:ph type="sldNum" sz="quarter" idx="12"/>
          </p:nvPr>
        </p:nvSpPr>
        <p:spPr>
          <a:xfrm>
            <a:off x="457200" y="6550750"/>
            <a:ext cx="2133600" cy="365125"/>
          </a:xfrm>
          <a:prstGeom prst="rect">
            <a:avLst/>
          </a:prstGeom>
        </p:spPr>
        <p:txBody>
          <a:bodyPr/>
          <a:lstStyle>
            <a:lvl1pPr algn="l">
              <a:defRPr b="1">
                <a:solidFill>
                  <a:schemeClr val="accent1">
                    <a:lumMod val="75000"/>
                  </a:schemeClr>
                </a:solidFill>
              </a:defRPr>
            </a:lvl1pPr>
          </a:lstStyle>
          <a:p>
            <a:fld id="{81582BD6-FC20-4557-852B-8433F8572D30}" type="slidenum">
              <a:rPr lang="en-US" smtClean="0">
                <a:solidFill>
                  <a:srgbClr val="4279A9">
                    <a:lumMod val="75000"/>
                  </a:srgbClr>
                </a:solidFill>
              </a:rPr>
              <a:pPr/>
              <a:t>‹#›</a:t>
            </a:fld>
            <a:endParaRPr lang="en-US" dirty="0">
              <a:solidFill>
                <a:srgbClr val="4279A9">
                  <a:lumMod val="75000"/>
                </a:srgbClr>
              </a:solidFill>
            </a:endParaRPr>
          </a:p>
        </p:txBody>
      </p:sp>
      <p:sp>
        <p:nvSpPr>
          <p:cNvPr id="11" name="Text Placeholder 10"/>
          <p:cNvSpPr>
            <a:spLocks noGrp="1"/>
          </p:cNvSpPr>
          <p:nvPr>
            <p:ph type="body" sz="quarter" idx="13"/>
          </p:nvPr>
        </p:nvSpPr>
        <p:spPr>
          <a:xfrm>
            <a:off x="707400" y="914400"/>
            <a:ext cx="7827000" cy="457200"/>
          </a:xfrm>
        </p:spPr>
        <p:txBody>
          <a:bodyPr>
            <a:normAutofit/>
          </a:bodyPr>
          <a:lstStyle>
            <a:lvl1pPr>
              <a:buFontTx/>
              <a:buNone/>
              <a:defRPr sz="2400"/>
            </a:lvl1pPr>
          </a:lstStyle>
          <a:p>
            <a:pPr lvl="0"/>
            <a:r>
              <a:rPr lang="en-US" dirty="0" smtClean="0"/>
              <a:t>Click to edit Master text styles</a:t>
            </a:r>
          </a:p>
        </p:txBody>
      </p:sp>
    </p:spTree>
    <p:extLst>
      <p:ext uri="{BB962C8B-B14F-4D97-AF65-F5344CB8AC3E}">
        <p14:creationId xmlns:p14="http://schemas.microsoft.com/office/powerpoint/2010/main" val="30975349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28400"/>
            <a:ext cx="7772400" cy="63976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762000" y="1676400"/>
            <a:ext cx="7620000" cy="4373563"/>
          </a:xfrm>
        </p:spPr>
        <p:txBody>
          <a:bodyPr/>
          <a:lstStyle>
            <a:lvl1pPr marL="0" indent="0">
              <a:lnSpc>
                <a:spcPts val="2600"/>
              </a:lnSpc>
              <a:buFontTx/>
              <a:buNone/>
              <a:defRPr sz="2800" b="1"/>
            </a:lvl1pPr>
            <a:lvl2pPr marL="684213" indent="-227013">
              <a:lnSpc>
                <a:spcPts val="2600"/>
              </a:lnSpc>
              <a:defRPr sz="2400"/>
            </a:lvl2pPr>
            <a:lvl3pPr marL="1087438" indent="-173038">
              <a:lnSpc>
                <a:spcPts val="2600"/>
              </a:lnSpc>
              <a:defRPr sz="2000"/>
            </a:lvl3pPr>
            <a:lvl4pPr marL="1541463" indent="-169863">
              <a:lnSpc>
                <a:spcPts val="2600"/>
              </a:lnSpc>
              <a:defRPr sz="1600"/>
            </a:lvl4pPr>
            <a:lvl5pPr marL="2001838" indent="-173038">
              <a:lnSpc>
                <a:spcPts val="2600"/>
              </a:lnSpc>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3124200" y="6550750"/>
            <a:ext cx="2895600" cy="365125"/>
          </a:xfrm>
          <a:prstGeom prst="rect">
            <a:avLst/>
          </a:prstGeom>
        </p:spPr>
        <p:txBody>
          <a:bodyPr/>
          <a:lstStyle/>
          <a:p>
            <a:endParaRPr lang="en-US" dirty="0">
              <a:solidFill>
                <a:srgbClr val="4279A9">
                  <a:lumMod val="75000"/>
                </a:srgbClr>
              </a:solidFill>
            </a:endParaRPr>
          </a:p>
        </p:txBody>
      </p:sp>
      <p:sp>
        <p:nvSpPr>
          <p:cNvPr id="6" name="Slide Number Placeholder 5"/>
          <p:cNvSpPr>
            <a:spLocks noGrp="1"/>
          </p:cNvSpPr>
          <p:nvPr>
            <p:ph type="sldNum" sz="quarter" idx="12"/>
          </p:nvPr>
        </p:nvSpPr>
        <p:spPr>
          <a:xfrm>
            <a:off x="457200" y="6550750"/>
            <a:ext cx="2133600" cy="365125"/>
          </a:xfrm>
          <a:prstGeom prst="rect">
            <a:avLst/>
          </a:prstGeom>
        </p:spPr>
        <p:txBody>
          <a:bodyPr/>
          <a:lstStyle>
            <a:lvl1pPr algn="l">
              <a:defRPr b="1">
                <a:solidFill>
                  <a:schemeClr val="accent1">
                    <a:lumMod val="75000"/>
                  </a:schemeClr>
                </a:solidFill>
              </a:defRPr>
            </a:lvl1pPr>
          </a:lstStyle>
          <a:p>
            <a:fld id="{81582BD6-FC20-4557-852B-8433F8572D30}" type="slidenum">
              <a:rPr lang="en-US" smtClean="0">
                <a:solidFill>
                  <a:srgbClr val="4279A9">
                    <a:lumMod val="75000"/>
                  </a:srgbClr>
                </a:solidFill>
              </a:rPr>
              <a:pPr/>
              <a:t>‹#›</a:t>
            </a:fld>
            <a:endParaRPr lang="en-US" dirty="0">
              <a:solidFill>
                <a:srgbClr val="4279A9">
                  <a:lumMod val="75000"/>
                </a:srgbClr>
              </a:solidFill>
            </a:endParaRPr>
          </a:p>
        </p:txBody>
      </p:sp>
      <p:sp>
        <p:nvSpPr>
          <p:cNvPr id="11" name="Text Placeholder 10"/>
          <p:cNvSpPr>
            <a:spLocks noGrp="1"/>
          </p:cNvSpPr>
          <p:nvPr>
            <p:ph type="body" sz="quarter" idx="13"/>
          </p:nvPr>
        </p:nvSpPr>
        <p:spPr>
          <a:xfrm>
            <a:off x="707400" y="914400"/>
            <a:ext cx="7827000" cy="457200"/>
          </a:xfrm>
        </p:spPr>
        <p:txBody>
          <a:bodyPr>
            <a:normAutofit/>
          </a:bodyPr>
          <a:lstStyle>
            <a:lvl1pPr>
              <a:buFontTx/>
              <a:buNone/>
              <a:defRPr sz="2400"/>
            </a:lvl1pPr>
          </a:lstStyle>
          <a:p>
            <a:pPr lvl="0"/>
            <a:r>
              <a:rPr lang="en-US" dirty="0" smtClean="0"/>
              <a:t>Click to edit Master text styles</a:t>
            </a:r>
          </a:p>
        </p:txBody>
      </p:sp>
    </p:spTree>
    <p:extLst>
      <p:ext uri="{BB962C8B-B14F-4D97-AF65-F5344CB8AC3E}">
        <p14:creationId xmlns:p14="http://schemas.microsoft.com/office/powerpoint/2010/main" val="30975349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28400"/>
            <a:ext cx="7772400" cy="63976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762000" y="1676400"/>
            <a:ext cx="7620000" cy="4373563"/>
          </a:xfrm>
        </p:spPr>
        <p:txBody>
          <a:bodyPr/>
          <a:lstStyle>
            <a:lvl1pPr marL="0" indent="0">
              <a:lnSpc>
                <a:spcPts val="2600"/>
              </a:lnSpc>
              <a:buFontTx/>
              <a:buNone/>
              <a:defRPr sz="2800" b="1"/>
            </a:lvl1pPr>
            <a:lvl2pPr marL="684213" indent="-227013">
              <a:lnSpc>
                <a:spcPts val="2600"/>
              </a:lnSpc>
              <a:defRPr sz="2400"/>
            </a:lvl2pPr>
            <a:lvl3pPr marL="1087438" indent="-173038">
              <a:lnSpc>
                <a:spcPts val="2600"/>
              </a:lnSpc>
              <a:defRPr sz="2000"/>
            </a:lvl3pPr>
            <a:lvl4pPr marL="1541463" indent="-169863">
              <a:lnSpc>
                <a:spcPts val="2600"/>
              </a:lnSpc>
              <a:defRPr sz="1600"/>
            </a:lvl4pPr>
            <a:lvl5pPr marL="2001838" indent="-173038">
              <a:lnSpc>
                <a:spcPts val="2600"/>
              </a:lnSpc>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3124200" y="6550750"/>
            <a:ext cx="2895600" cy="365125"/>
          </a:xfrm>
          <a:prstGeom prst="rect">
            <a:avLst/>
          </a:prstGeom>
        </p:spPr>
        <p:txBody>
          <a:bodyPr/>
          <a:lstStyle/>
          <a:p>
            <a:endParaRPr lang="en-US" dirty="0">
              <a:solidFill>
                <a:srgbClr val="4279A9">
                  <a:lumMod val="75000"/>
                </a:srgbClr>
              </a:solidFill>
            </a:endParaRPr>
          </a:p>
        </p:txBody>
      </p:sp>
      <p:sp>
        <p:nvSpPr>
          <p:cNvPr id="6" name="Slide Number Placeholder 5"/>
          <p:cNvSpPr>
            <a:spLocks noGrp="1"/>
          </p:cNvSpPr>
          <p:nvPr>
            <p:ph type="sldNum" sz="quarter" idx="12"/>
          </p:nvPr>
        </p:nvSpPr>
        <p:spPr>
          <a:xfrm>
            <a:off x="457200" y="6550750"/>
            <a:ext cx="2133600" cy="365125"/>
          </a:xfrm>
          <a:prstGeom prst="rect">
            <a:avLst/>
          </a:prstGeom>
        </p:spPr>
        <p:txBody>
          <a:bodyPr/>
          <a:lstStyle>
            <a:lvl1pPr algn="l">
              <a:defRPr b="1">
                <a:solidFill>
                  <a:schemeClr val="accent1">
                    <a:lumMod val="75000"/>
                  </a:schemeClr>
                </a:solidFill>
              </a:defRPr>
            </a:lvl1pPr>
          </a:lstStyle>
          <a:p>
            <a:fld id="{81582BD6-FC20-4557-852B-8433F8572D30}" type="slidenum">
              <a:rPr lang="en-US" smtClean="0">
                <a:solidFill>
                  <a:srgbClr val="4279A9">
                    <a:lumMod val="75000"/>
                  </a:srgbClr>
                </a:solidFill>
              </a:rPr>
              <a:pPr/>
              <a:t>‹#›</a:t>
            </a:fld>
            <a:endParaRPr lang="en-US" dirty="0">
              <a:solidFill>
                <a:srgbClr val="4279A9">
                  <a:lumMod val="75000"/>
                </a:srgbClr>
              </a:solidFill>
            </a:endParaRPr>
          </a:p>
        </p:txBody>
      </p:sp>
      <p:sp>
        <p:nvSpPr>
          <p:cNvPr id="11" name="Text Placeholder 10"/>
          <p:cNvSpPr>
            <a:spLocks noGrp="1"/>
          </p:cNvSpPr>
          <p:nvPr>
            <p:ph type="body" sz="quarter" idx="13"/>
          </p:nvPr>
        </p:nvSpPr>
        <p:spPr>
          <a:xfrm>
            <a:off x="707400" y="914400"/>
            <a:ext cx="7827000" cy="457200"/>
          </a:xfrm>
        </p:spPr>
        <p:txBody>
          <a:bodyPr>
            <a:normAutofit/>
          </a:bodyPr>
          <a:lstStyle>
            <a:lvl1pPr>
              <a:buFontTx/>
              <a:buNone/>
              <a:defRPr sz="2400"/>
            </a:lvl1pPr>
          </a:lstStyle>
          <a:p>
            <a:pPr lvl="0"/>
            <a:r>
              <a:rPr lang="en-US" dirty="0" smtClean="0"/>
              <a:t>Click to edit Master text styles</a:t>
            </a:r>
          </a:p>
        </p:txBody>
      </p:sp>
    </p:spTree>
    <p:extLst>
      <p:ext uri="{BB962C8B-B14F-4D97-AF65-F5344CB8AC3E}">
        <p14:creationId xmlns:p14="http://schemas.microsoft.com/office/powerpoint/2010/main" val="3097534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A2DA5C-3222-4278-87DB-18BFF5FDB22F}" type="datetime1">
              <a:rPr lang="en-US" smtClean="0">
                <a:solidFill>
                  <a:prstClr val="black">
                    <a:tint val="75000"/>
                  </a:prstClr>
                </a:solidFill>
              </a:rPr>
              <a:pPr/>
              <a:t>8/10/2017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B22B7B-F849-4AB3-9F95-0DADF8D5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91165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28400"/>
            <a:ext cx="7772400" cy="63976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762000" y="1676400"/>
            <a:ext cx="7620000" cy="4373563"/>
          </a:xfrm>
        </p:spPr>
        <p:txBody>
          <a:bodyPr/>
          <a:lstStyle>
            <a:lvl1pPr marL="0" indent="0">
              <a:lnSpc>
                <a:spcPts val="2600"/>
              </a:lnSpc>
              <a:buFontTx/>
              <a:buNone/>
              <a:defRPr sz="2800" b="1"/>
            </a:lvl1pPr>
            <a:lvl2pPr marL="684213" indent="-227013">
              <a:lnSpc>
                <a:spcPts val="2600"/>
              </a:lnSpc>
              <a:defRPr sz="2400"/>
            </a:lvl2pPr>
            <a:lvl3pPr marL="1087438" indent="-173038">
              <a:lnSpc>
                <a:spcPts val="2600"/>
              </a:lnSpc>
              <a:defRPr sz="2000"/>
            </a:lvl3pPr>
            <a:lvl4pPr marL="1541463" indent="-169863">
              <a:lnSpc>
                <a:spcPts val="2600"/>
              </a:lnSpc>
              <a:defRPr sz="1600"/>
            </a:lvl4pPr>
            <a:lvl5pPr marL="2001838" indent="-173038">
              <a:lnSpc>
                <a:spcPts val="2600"/>
              </a:lnSpc>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3124200" y="6550750"/>
            <a:ext cx="2895600" cy="365125"/>
          </a:xfrm>
          <a:prstGeom prst="rect">
            <a:avLst/>
          </a:prstGeom>
        </p:spPr>
        <p:txBody>
          <a:bodyPr/>
          <a:lstStyle/>
          <a:p>
            <a:endParaRPr lang="en-US" dirty="0">
              <a:solidFill>
                <a:srgbClr val="4279A9">
                  <a:lumMod val="75000"/>
                </a:srgbClr>
              </a:solidFill>
            </a:endParaRPr>
          </a:p>
        </p:txBody>
      </p:sp>
      <p:sp>
        <p:nvSpPr>
          <p:cNvPr id="6" name="Slide Number Placeholder 5"/>
          <p:cNvSpPr>
            <a:spLocks noGrp="1"/>
          </p:cNvSpPr>
          <p:nvPr>
            <p:ph type="sldNum" sz="quarter" idx="12"/>
          </p:nvPr>
        </p:nvSpPr>
        <p:spPr>
          <a:xfrm>
            <a:off x="457200" y="6550750"/>
            <a:ext cx="2133600" cy="365125"/>
          </a:xfrm>
          <a:prstGeom prst="rect">
            <a:avLst/>
          </a:prstGeom>
        </p:spPr>
        <p:txBody>
          <a:bodyPr/>
          <a:lstStyle>
            <a:lvl1pPr algn="l">
              <a:defRPr b="1">
                <a:solidFill>
                  <a:schemeClr val="accent1">
                    <a:lumMod val="75000"/>
                  </a:schemeClr>
                </a:solidFill>
              </a:defRPr>
            </a:lvl1pPr>
          </a:lstStyle>
          <a:p>
            <a:fld id="{81582BD6-FC20-4557-852B-8433F8572D30}" type="slidenum">
              <a:rPr lang="en-US" smtClean="0">
                <a:solidFill>
                  <a:srgbClr val="4279A9">
                    <a:lumMod val="75000"/>
                  </a:srgbClr>
                </a:solidFill>
              </a:rPr>
              <a:pPr/>
              <a:t>‹#›</a:t>
            </a:fld>
            <a:endParaRPr lang="en-US" dirty="0">
              <a:solidFill>
                <a:srgbClr val="4279A9">
                  <a:lumMod val="75000"/>
                </a:srgbClr>
              </a:solidFill>
            </a:endParaRPr>
          </a:p>
        </p:txBody>
      </p:sp>
      <p:sp>
        <p:nvSpPr>
          <p:cNvPr id="11" name="Text Placeholder 10"/>
          <p:cNvSpPr>
            <a:spLocks noGrp="1"/>
          </p:cNvSpPr>
          <p:nvPr>
            <p:ph type="body" sz="quarter" idx="13"/>
          </p:nvPr>
        </p:nvSpPr>
        <p:spPr>
          <a:xfrm>
            <a:off x="707400" y="914400"/>
            <a:ext cx="7827000" cy="457200"/>
          </a:xfrm>
        </p:spPr>
        <p:txBody>
          <a:bodyPr>
            <a:normAutofit/>
          </a:bodyPr>
          <a:lstStyle>
            <a:lvl1pPr>
              <a:buFontTx/>
              <a:buNone/>
              <a:defRPr sz="2400"/>
            </a:lvl1pPr>
          </a:lstStyle>
          <a:p>
            <a:pPr lvl="0"/>
            <a:r>
              <a:rPr lang="en-US" dirty="0" smtClean="0"/>
              <a:t>Click to edit Master text styles</a:t>
            </a:r>
          </a:p>
        </p:txBody>
      </p:sp>
    </p:spTree>
    <p:extLst>
      <p:ext uri="{BB962C8B-B14F-4D97-AF65-F5344CB8AC3E}">
        <p14:creationId xmlns:p14="http://schemas.microsoft.com/office/powerpoint/2010/main" val="30975349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28400"/>
            <a:ext cx="7772400" cy="63976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762000" y="1676400"/>
            <a:ext cx="7620000" cy="4373563"/>
          </a:xfrm>
        </p:spPr>
        <p:txBody>
          <a:bodyPr/>
          <a:lstStyle>
            <a:lvl1pPr marL="0" indent="0">
              <a:lnSpc>
                <a:spcPts val="2600"/>
              </a:lnSpc>
              <a:buFontTx/>
              <a:buNone/>
              <a:defRPr sz="2800" b="1"/>
            </a:lvl1pPr>
            <a:lvl2pPr marL="684213" indent="-227013">
              <a:lnSpc>
                <a:spcPts val="2600"/>
              </a:lnSpc>
              <a:defRPr sz="2400"/>
            </a:lvl2pPr>
            <a:lvl3pPr marL="1087438" indent="-173038">
              <a:lnSpc>
                <a:spcPts val="2600"/>
              </a:lnSpc>
              <a:defRPr sz="2000"/>
            </a:lvl3pPr>
            <a:lvl4pPr marL="1541463" indent="-169863">
              <a:lnSpc>
                <a:spcPts val="2600"/>
              </a:lnSpc>
              <a:defRPr sz="1600"/>
            </a:lvl4pPr>
            <a:lvl5pPr marL="2001838" indent="-173038">
              <a:lnSpc>
                <a:spcPts val="2600"/>
              </a:lnSpc>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3124200" y="6550750"/>
            <a:ext cx="2895600" cy="365125"/>
          </a:xfrm>
          <a:prstGeom prst="rect">
            <a:avLst/>
          </a:prstGeom>
        </p:spPr>
        <p:txBody>
          <a:bodyPr/>
          <a:lstStyle/>
          <a:p>
            <a:endParaRPr lang="en-US" dirty="0">
              <a:solidFill>
                <a:srgbClr val="4279A9">
                  <a:lumMod val="75000"/>
                </a:srgbClr>
              </a:solidFill>
            </a:endParaRPr>
          </a:p>
        </p:txBody>
      </p:sp>
      <p:sp>
        <p:nvSpPr>
          <p:cNvPr id="6" name="Slide Number Placeholder 5"/>
          <p:cNvSpPr>
            <a:spLocks noGrp="1"/>
          </p:cNvSpPr>
          <p:nvPr>
            <p:ph type="sldNum" sz="quarter" idx="12"/>
          </p:nvPr>
        </p:nvSpPr>
        <p:spPr>
          <a:xfrm>
            <a:off x="457200" y="6550750"/>
            <a:ext cx="2133600" cy="365125"/>
          </a:xfrm>
          <a:prstGeom prst="rect">
            <a:avLst/>
          </a:prstGeom>
        </p:spPr>
        <p:txBody>
          <a:bodyPr/>
          <a:lstStyle>
            <a:lvl1pPr algn="l">
              <a:defRPr b="1">
                <a:solidFill>
                  <a:schemeClr val="accent1">
                    <a:lumMod val="75000"/>
                  </a:schemeClr>
                </a:solidFill>
              </a:defRPr>
            </a:lvl1pPr>
          </a:lstStyle>
          <a:p>
            <a:fld id="{81582BD6-FC20-4557-852B-8433F8572D30}" type="slidenum">
              <a:rPr lang="en-US" smtClean="0">
                <a:solidFill>
                  <a:srgbClr val="4279A9">
                    <a:lumMod val="75000"/>
                  </a:srgbClr>
                </a:solidFill>
              </a:rPr>
              <a:pPr/>
              <a:t>‹#›</a:t>
            </a:fld>
            <a:endParaRPr lang="en-US" dirty="0">
              <a:solidFill>
                <a:srgbClr val="4279A9">
                  <a:lumMod val="75000"/>
                </a:srgbClr>
              </a:solidFill>
            </a:endParaRPr>
          </a:p>
        </p:txBody>
      </p:sp>
      <p:sp>
        <p:nvSpPr>
          <p:cNvPr id="11" name="Text Placeholder 10"/>
          <p:cNvSpPr>
            <a:spLocks noGrp="1"/>
          </p:cNvSpPr>
          <p:nvPr>
            <p:ph type="body" sz="quarter" idx="13"/>
          </p:nvPr>
        </p:nvSpPr>
        <p:spPr>
          <a:xfrm>
            <a:off x="707400" y="914400"/>
            <a:ext cx="7827000" cy="457200"/>
          </a:xfrm>
        </p:spPr>
        <p:txBody>
          <a:bodyPr>
            <a:normAutofit/>
          </a:bodyPr>
          <a:lstStyle>
            <a:lvl1pPr>
              <a:buFontTx/>
              <a:buNone/>
              <a:defRPr sz="2400"/>
            </a:lvl1pPr>
          </a:lstStyle>
          <a:p>
            <a:pPr lvl="0"/>
            <a:r>
              <a:rPr lang="en-US" dirty="0" smtClean="0"/>
              <a:t>Click to edit Master text styles</a:t>
            </a:r>
          </a:p>
        </p:txBody>
      </p:sp>
    </p:spTree>
    <p:extLst>
      <p:ext uri="{BB962C8B-B14F-4D97-AF65-F5344CB8AC3E}">
        <p14:creationId xmlns:p14="http://schemas.microsoft.com/office/powerpoint/2010/main" val="20223626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28400"/>
            <a:ext cx="7772400" cy="63976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762000" y="1676400"/>
            <a:ext cx="7620000" cy="4373563"/>
          </a:xfrm>
        </p:spPr>
        <p:txBody>
          <a:bodyPr/>
          <a:lstStyle>
            <a:lvl1pPr marL="0" indent="0">
              <a:lnSpc>
                <a:spcPts val="2600"/>
              </a:lnSpc>
              <a:buFontTx/>
              <a:buNone/>
              <a:defRPr sz="2800" b="1"/>
            </a:lvl1pPr>
            <a:lvl2pPr marL="684213" indent="-227013">
              <a:lnSpc>
                <a:spcPts val="2600"/>
              </a:lnSpc>
              <a:defRPr sz="2400"/>
            </a:lvl2pPr>
            <a:lvl3pPr marL="1087438" indent="-173038">
              <a:lnSpc>
                <a:spcPts val="2600"/>
              </a:lnSpc>
              <a:defRPr sz="2000"/>
            </a:lvl3pPr>
            <a:lvl4pPr marL="1541463" indent="-169863">
              <a:lnSpc>
                <a:spcPts val="2600"/>
              </a:lnSpc>
              <a:defRPr sz="1600"/>
            </a:lvl4pPr>
            <a:lvl5pPr marL="2001838" indent="-173038">
              <a:lnSpc>
                <a:spcPts val="2600"/>
              </a:lnSpc>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3124200" y="6550750"/>
            <a:ext cx="2895600" cy="365125"/>
          </a:xfrm>
          <a:prstGeom prst="rect">
            <a:avLst/>
          </a:prstGeom>
        </p:spPr>
        <p:txBody>
          <a:bodyPr/>
          <a:lstStyle/>
          <a:p>
            <a:endParaRPr lang="en-US" dirty="0">
              <a:solidFill>
                <a:srgbClr val="4279A9">
                  <a:lumMod val="75000"/>
                </a:srgbClr>
              </a:solidFill>
            </a:endParaRPr>
          </a:p>
        </p:txBody>
      </p:sp>
      <p:sp>
        <p:nvSpPr>
          <p:cNvPr id="6" name="Slide Number Placeholder 5"/>
          <p:cNvSpPr>
            <a:spLocks noGrp="1"/>
          </p:cNvSpPr>
          <p:nvPr>
            <p:ph type="sldNum" sz="quarter" idx="12"/>
          </p:nvPr>
        </p:nvSpPr>
        <p:spPr>
          <a:xfrm>
            <a:off x="457200" y="6550750"/>
            <a:ext cx="2133600" cy="365125"/>
          </a:xfrm>
          <a:prstGeom prst="rect">
            <a:avLst/>
          </a:prstGeom>
        </p:spPr>
        <p:txBody>
          <a:bodyPr/>
          <a:lstStyle>
            <a:lvl1pPr algn="l">
              <a:defRPr b="1">
                <a:solidFill>
                  <a:schemeClr val="accent1">
                    <a:lumMod val="75000"/>
                  </a:schemeClr>
                </a:solidFill>
              </a:defRPr>
            </a:lvl1pPr>
          </a:lstStyle>
          <a:p>
            <a:fld id="{81582BD6-FC20-4557-852B-8433F8572D30}" type="slidenum">
              <a:rPr lang="en-US" smtClean="0">
                <a:solidFill>
                  <a:srgbClr val="4279A9">
                    <a:lumMod val="75000"/>
                  </a:srgbClr>
                </a:solidFill>
              </a:rPr>
              <a:pPr/>
              <a:t>‹#›</a:t>
            </a:fld>
            <a:endParaRPr lang="en-US" dirty="0">
              <a:solidFill>
                <a:srgbClr val="4279A9">
                  <a:lumMod val="75000"/>
                </a:srgbClr>
              </a:solidFill>
            </a:endParaRPr>
          </a:p>
        </p:txBody>
      </p:sp>
      <p:sp>
        <p:nvSpPr>
          <p:cNvPr id="11" name="Text Placeholder 10"/>
          <p:cNvSpPr>
            <a:spLocks noGrp="1"/>
          </p:cNvSpPr>
          <p:nvPr>
            <p:ph type="body" sz="quarter" idx="13"/>
          </p:nvPr>
        </p:nvSpPr>
        <p:spPr>
          <a:xfrm>
            <a:off x="707400" y="914400"/>
            <a:ext cx="7827000" cy="457200"/>
          </a:xfrm>
        </p:spPr>
        <p:txBody>
          <a:bodyPr>
            <a:normAutofit/>
          </a:bodyPr>
          <a:lstStyle>
            <a:lvl1pPr>
              <a:buFontTx/>
              <a:buNone/>
              <a:defRPr sz="2400"/>
            </a:lvl1pPr>
          </a:lstStyle>
          <a:p>
            <a:pPr lvl="0"/>
            <a:r>
              <a:rPr lang="en-US" dirty="0" smtClean="0"/>
              <a:t>Click to edit Master text styles</a:t>
            </a:r>
          </a:p>
        </p:txBody>
      </p:sp>
    </p:spTree>
    <p:extLst>
      <p:ext uri="{BB962C8B-B14F-4D97-AF65-F5344CB8AC3E}">
        <p14:creationId xmlns:p14="http://schemas.microsoft.com/office/powerpoint/2010/main" val="7848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88724B-8998-491C-833E-2BCA26A01D96}" type="datetime1">
              <a:rPr lang="en-US" smtClean="0">
                <a:solidFill>
                  <a:prstClr val="black">
                    <a:tint val="75000"/>
                  </a:prstClr>
                </a:solidFill>
              </a:rPr>
              <a:pPr/>
              <a:t>8/10/2017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B22B7B-F849-4AB3-9F95-0DADF8D5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79408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35082E-B750-4A44-9E5C-043A00E1F416}" type="datetime1">
              <a:rPr lang="en-US" smtClean="0">
                <a:solidFill>
                  <a:prstClr val="black">
                    <a:tint val="75000"/>
                  </a:prstClr>
                </a:solidFill>
              </a:rPr>
              <a:pPr/>
              <a:t>8/10/2017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B22B7B-F849-4AB3-9F95-0DADF8D5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905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FAFB8C-B999-4C78-BAAE-DAACA5BABDFE}" type="datetime1">
              <a:rPr lang="en-US" smtClean="0">
                <a:solidFill>
                  <a:prstClr val="black">
                    <a:tint val="75000"/>
                  </a:prstClr>
                </a:solidFill>
              </a:rPr>
              <a:pPr/>
              <a:t>8/10/2017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B22B7B-F849-4AB3-9F95-0DADF8D5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7421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EA6EFB-6639-4C71-8088-F6A67EB938D6}" type="datetime1">
              <a:rPr lang="en-US" smtClean="0">
                <a:solidFill>
                  <a:prstClr val="black">
                    <a:tint val="75000"/>
                  </a:prstClr>
                </a:solidFill>
              </a:rPr>
              <a:pPr/>
              <a:t>8/10/2017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B22B7B-F849-4AB3-9F95-0DADF8D5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10956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9C5AC6-67FB-4186-9BDF-711608921996}" type="datetime1">
              <a:rPr lang="en-US" smtClean="0">
                <a:solidFill>
                  <a:prstClr val="black">
                    <a:tint val="75000"/>
                  </a:prstClr>
                </a:solidFill>
              </a:rPr>
              <a:pPr/>
              <a:t>8/10/2017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B22B7B-F849-4AB3-9F95-0DADF8D5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46799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A1080C-378C-4178-8251-F7C41350A8D5}" type="datetime1">
              <a:rPr lang="en-US" smtClean="0">
                <a:solidFill>
                  <a:prstClr val="black">
                    <a:tint val="75000"/>
                  </a:prstClr>
                </a:solidFill>
              </a:rPr>
              <a:pPr/>
              <a:t>8/10/2017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B22B7B-F849-4AB3-9F95-0DADF8D5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66826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F07994-6894-4DD5-A165-6ABF6C1DCD5F}" type="datetime1">
              <a:rPr lang="en-US" smtClean="0">
                <a:solidFill>
                  <a:prstClr val="black">
                    <a:tint val="75000"/>
                  </a:prstClr>
                </a:solidFill>
              </a:rPr>
              <a:pPr/>
              <a:t>8/10/2017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B22B7B-F849-4AB3-9F95-0DADF8D5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7668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04254-7D95-491A-980C-4B531B6C9324}" type="datetime1">
              <a:rPr lang="en-US" smtClean="0">
                <a:solidFill>
                  <a:prstClr val="black">
                    <a:tint val="75000"/>
                  </a:prstClr>
                </a:solidFill>
              </a:rPr>
              <a:pPr/>
              <a:t>8/10/2017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B22B7B-F849-4AB3-9F95-0DADF8D5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8990618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 id="2147483744" r:id="rId18"/>
    <p:sldLayoutId id="2147483745" r:id="rId19"/>
    <p:sldLayoutId id="2147483746" r:id="rId20"/>
    <p:sldLayoutId id="2147483672" r:id="rId21"/>
    <p:sldLayoutId id="2147483674" r:id="rId22"/>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3.png"/><Relationship Id="rId1" Type="http://schemas.openxmlformats.org/officeDocument/2006/relationships/slideLayout" Target="../slideLayouts/slideLayout18.xml"/><Relationship Id="rId5" Type="http://schemas.openxmlformats.org/officeDocument/2006/relationships/image" Target="../media/image14.pn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3.png"/><Relationship Id="rId1" Type="http://schemas.openxmlformats.org/officeDocument/2006/relationships/slideLayout" Target="../slideLayouts/slideLayout18.xml"/><Relationship Id="rId5" Type="http://schemas.openxmlformats.org/officeDocument/2006/relationships/image" Target="../media/image14.png"/><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5.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3.png"/><Relationship Id="rId1" Type="http://schemas.openxmlformats.org/officeDocument/2006/relationships/slideLayout" Target="../slideLayouts/slideLayout18.xml"/><Relationship Id="rId5" Type="http://schemas.openxmlformats.org/officeDocument/2006/relationships/image" Target="../media/image14.png"/><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4.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17.xml"/><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3.png"/><Relationship Id="rId1" Type="http://schemas.openxmlformats.org/officeDocument/2006/relationships/slideLayout" Target="../slideLayouts/slideLayout18.xml"/><Relationship Id="rId5" Type="http://schemas.openxmlformats.org/officeDocument/2006/relationships/image" Target="../media/image14.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3.png"/><Relationship Id="rId1" Type="http://schemas.openxmlformats.org/officeDocument/2006/relationships/slideLayout" Target="../slideLayouts/slideLayout18.xml"/><Relationship Id="rId5" Type="http://schemas.openxmlformats.org/officeDocument/2006/relationships/image" Target="../media/image14.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980245" y="704671"/>
            <a:ext cx="11735863" cy="1200329"/>
          </a:xfrm>
          <a:prstGeom prst="rect">
            <a:avLst/>
          </a:prstGeom>
          <a:noFill/>
        </p:spPr>
        <p:txBody>
          <a:bodyPr wrap="square" rtlCol="0">
            <a:spAutoFit/>
          </a:bodyPr>
          <a:lstStyle/>
          <a:p>
            <a:pPr algn="r"/>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Bebas" pitchFamily="2" charset="0"/>
              </a:rPr>
              <a:t>Covered  Calls</a:t>
            </a:r>
            <a:endParaRPr lang="en-US" sz="3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Bebas" pitchFamily="2" charset="0"/>
            </a:endParaRPr>
          </a:p>
          <a:p>
            <a:pPr algn="r"/>
            <a:endParaRPr lang="en-US" sz="3600" dirty="0">
              <a:solidFill>
                <a:prstClr val="black"/>
              </a:solidFill>
            </a:endParaRPr>
          </a:p>
        </p:txBody>
      </p:sp>
      <p:sp>
        <p:nvSpPr>
          <p:cNvPr id="11" name="Chevron 10">
            <a:hlinkClick r:id="" action="ppaction://hlinkshowjump?jump=nextslide"/>
          </p:cNvPr>
          <p:cNvSpPr/>
          <p:nvPr/>
        </p:nvSpPr>
        <p:spPr>
          <a:xfrm>
            <a:off x="8665030" y="6393049"/>
            <a:ext cx="181176" cy="219825"/>
          </a:xfrm>
          <a:prstGeom prst="chevron">
            <a:avLst/>
          </a:prstGeom>
          <a:gradFill>
            <a:gsLst>
              <a:gs pos="0">
                <a:schemeClr val="bg1">
                  <a:lumMod val="75000"/>
                </a:schemeClr>
              </a:gs>
              <a:gs pos="100000">
                <a:schemeClr val="bg1">
                  <a:lumMod val="50000"/>
                </a:schemeClr>
              </a:gs>
            </a:gsLst>
            <a:lin ang="5400000" scaled="0"/>
          </a:gra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solidFill>
            </a:endParaRP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17751" y="6309741"/>
            <a:ext cx="47625" cy="371475"/>
          </a:xfrm>
          <a:prstGeom prst="rect">
            <a:avLst/>
          </a:prstGeom>
        </p:spPr>
      </p:pic>
      <p:pic>
        <p:nvPicPr>
          <p:cNvPr id="1026" name="Picture 2" descr="Image result for alphashar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9843" y="1797627"/>
            <a:ext cx="5648169"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8988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0-#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446"/>
            <a:ext cx="7772400" cy="639762"/>
          </a:xfrm>
        </p:spPr>
        <p:txBody>
          <a:bodyPr/>
          <a:lstStyle/>
          <a:p>
            <a:r>
              <a:rPr lang="en-US" sz="1800" dirty="0" smtClean="0">
                <a:solidFill>
                  <a:srgbClr val="000000"/>
                </a:solidFill>
              </a:rPr>
              <a:t>Covered Calls</a:t>
            </a:r>
            <a:endParaRPr lang="en-US" sz="1800" dirty="0">
              <a:solidFill>
                <a:srgbClr val="000000"/>
              </a:solidFill>
            </a:endParaRPr>
          </a:p>
        </p:txBody>
      </p:sp>
      <p:sp>
        <p:nvSpPr>
          <p:cNvPr id="3" name="Content Placeholder 2"/>
          <p:cNvSpPr>
            <a:spLocks noGrp="1"/>
          </p:cNvSpPr>
          <p:nvPr>
            <p:ph idx="1"/>
          </p:nvPr>
        </p:nvSpPr>
        <p:spPr>
          <a:xfrm>
            <a:off x="685800" y="533400"/>
            <a:ext cx="7620000" cy="4373563"/>
          </a:xfrm>
        </p:spPr>
        <p:txBody>
          <a:bodyPr>
            <a:normAutofit/>
          </a:bodyPr>
          <a:lstStyle/>
          <a:p>
            <a:r>
              <a:rPr lang="en-US" sz="1600" dirty="0" smtClean="0">
                <a:solidFill>
                  <a:srgbClr val="000000"/>
                </a:solidFill>
              </a:rPr>
              <a:t>Example #1 Covered Call: </a:t>
            </a:r>
          </a:p>
          <a:p>
            <a:r>
              <a:rPr lang="en-US" sz="1600" b="0" dirty="0" smtClean="0">
                <a:solidFill>
                  <a:srgbClr val="000000"/>
                </a:solidFill>
              </a:rPr>
              <a:t>Shares of </a:t>
            </a:r>
            <a:r>
              <a:rPr lang="en-US" sz="1600" b="0" dirty="0" smtClean="0">
                <a:solidFill>
                  <a:srgbClr val="000000"/>
                </a:solidFill>
              </a:rPr>
              <a:t>Amazon</a:t>
            </a:r>
            <a:r>
              <a:rPr lang="en-US" sz="1600" b="0" dirty="0" smtClean="0">
                <a:solidFill>
                  <a:srgbClr val="000000"/>
                </a:solidFill>
              </a:rPr>
              <a:t>.com (</a:t>
            </a:r>
            <a:r>
              <a:rPr lang="en-US" sz="1600" b="0" dirty="0" smtClean="0">
                <a:solidFill>
                  <a:srgbClr val="000000"/>
                </a:solidFill>
              </a:rPr>
              <a:t>AMZN</a:t>
            </a:r>
            <a:r>
              <a:rPr lang="en-US" sz="1600" b="0" dirty="0" smtClean="0">
                <a:solidFill>
                  <a:srgbClr val="000000"/>
                </a:solidFill>
              </a:rPr>
              <a:t>) </a:t>
            </a:r>
            <a:r>
              <a:rPr lang="en-US" sz="1600" b="0" dirty="0" smtClean="0">
                <a:solidFill>
                  <a:srgbClr val="000000"/>
                </a:solidFill>
              </a:rPr>
              <a:t>are currently trading </a:t>
            </a:r>
            <a:r>
              <a:rPr lang="en-US" sz="1600" b="0" dirty="0" smtClean="0">
                <a:solidFill>
                  <a:srgbClr val="000000"/>
                </a:solidFill>
              </a:rPr>
              <a:t>$955.00</a:t>
            </a:r>
            <a:r>
              <a:rPr lang="en-US" sz="1600" b="0" dirty="0" smtClean="0">
                <a:solidFill>
                  <a:srgbClr val="000000"/>
                </a:solidFill>
              </a:rPr>
              <a:t/>
            </a:r>
            <a:br>
              <a:rPr lang="en-US" sz="1600" b="0" dirty="0" smtClean="0">
                <a:solidFill>
                  <a:srgbClr val="000000"/>
                </a:solidFill>
              </a:rPr>
            </a:br>
            <a:r>
              <a:rPr lang="en-US" sz="1600" b="0" dirty="0" smtClean="0">
                <a:solidFill>
                  <a:srgbClr val="000000"/>
                </a:solidFill>
              </a:rPr>
              <a:t>The </a:t>
            </a:r>
            <a:r>
              <a:rPr lang="en-US" sz="1600" b="0" dirty="0" smtClean="0">
                <a:solidFill>
                  <a:srgbClr val="000000"/>
                </a:solidFill>
              </a:rPr>
              <a:t>AMZN </a:t>
            </a:r>
            <a:r>
              <a:rPr lang="en-US" sz="1600" b="0" dirty="0" smtClean="0">
                <a:solidFill>
                  <a:srgbClr val="000000"/>
                </a:solidFill>
              </a:rPr>
              <a:t>Dec 980 </a:t>
            </a:r>
            <a:r>
              <a:rPr lang="en-US" sz="1600" b="0" dirty="0" smtClean="0">
                <a:solidFill>
                  <a:srgbClr val="000000"/>
                </a:solidFill>
              </a:rPr>
              <a:t>Calls </a:t>
            </a:r>
            <a:r>
              <a:rPr lang="en-US" sz="1600" b="0" dirty="0" smtClean="0">
                <a:solidFill>
                  <a:srgbClr val="000000"/>
                </a:solidFill>
              </a:rPr>
              <a:t>are trading at $</a:t>
            </a:r>
            <a:r>
              <a:rPr lang="en-US" sz="1600" b="0" dirty="0" smtClean="0">
                <a:solidFill>
                  <a:srgbClr val="000000"/>
                </a:solidFill>
              </a:rPr>
              <a:t>50.00 </a:t>
            </a:r>
            <a:endParaRPr lang="en-US" sz="1600" b="0" dirty="0" smtClean="0">
              <a:solidFill>
                <a:srgbClr val="000000"/>
              </a:solidFill>
            </a:endParaRPr>
          </a:p>
          <a:p>
            <a:r>
              <a:rPr lang="en-US" sz="1600" dirty="0" smtClean="0">
                <a:solidFill>
                  <a:srgbClr val="000000"/>
                </a:solidFill>
              </a:rPr>
              <a:t>Trade: Buying 100 shares of </a:t>
            </a:r>
            <a:r>
              <a:rPr lang="en-US" sz="1600" dirty="0" smtClean="0">
                <a:solidFill>
                  <a:srgbClr val="000000"/>
                </a:solidFill>
              </a:rPr>
              <a:t>AMZN </a:t>
            </a:r>
            <a:r>
              <a:rPr lang="en-US" sz="1600" dirty="0" smtClean="0">
                <a:solidFill>
                  <a:srgbClr val="000000"/>
                </a:solidFill>
              </a:rPr>
              <a:t>stock at </a:t>
            </a:r>
            <a:r>
              <a:rPr lang="en-US" sz="1600" dirty="0" smtClean="0">
                <a:solidFill>
                  <a:srgbClr val="000000"/>
                </a:solidFill>
              </a:rPr>
              <a:t>$955 </a:t>
            </a:r>
            <a:r>
              <a:rPr lang="en-US" sz="1600" dirty="0" smtClean="0">
                <a:solidFill>
                  <a:srgbClr val="000000"/>
                </a:solidFill>
              </a:rPr>
              <a:t>for every </a:t>
            </a:r>
            <a:r>
              <a:rPr lang="en-US" sz="1600" dirty="0" smtClean="0">
                <a:solidFill>
                  <a:srgbClr val="000000"/>
                </a:solidFill>
              </a:rPr>
              <a:t>Dec 980 call </a:t>
            </a:r>
            <a:r>
              <a:rPr lang="en-US" sz="1600" dirty="0" smtClean="0">
                <a:solidFill>
                  <a:srgbClr val="000000"/>
                </a:solidFill>
              </a:rPr>
              <a:t>sold for </a:t>
            </a:r>
            <a:r>
              <a:rPr lang="en-US" sz="1600" dirty="0" smtClean="0">
                <a:solidFill>
                  <a:srgbClr val="000000"/>
                </a:solidFill>
              </a:rPr>
              <a:t>$50.00</a:t>
            </a:r>
            <a:r>
              <a:rPr lang="en-US" sz="1600" dirty="0" smtClean="0">
                <a:solidFill>
                  <a:srgbClr val="000000"/>
                </a:solidFill>
              </a:rPr>
              <a:t/>
            </a:r>
            <a:br>
              <a:rPr lang="en-US" sz="1600" dirty="0" smtClean="0">
                <a:solidFill>
                  <a:srgbClr val="000000"/>
                </a:solidFill>
              </a:rPr>
            </a:br>
            <a:r>
              <a:rPr lang="en-US" sz="1600" dirty="0" smtClean="0">
                <a:solidFill>
                  <a:srgbClr val="000000"/>
                </a:solidFill>
              </a:rPr>
              <a:t>Reward: </a:t>
            </a:r>
            <a:r>
              <a:rPr lang="en-US" sz="1600" dirty="0" smtClean="0">
                <a:solidFill>
                  <a:srgbClr val="000000"/>
                </a:solidFill>
              </a:rPr>
              <a:t>$50.00</a:t>
            </a:r>
            <a:r>
              <a:rPr lang="en-US" sz="1600" dirty="0" smtClean="0">
                <a:solidFill>
                  <a:srgbClr val="000000"/>
                </a:solidFill>
              </a:rPr>
              <a:t/>
            </a:r>
            <a:br>
              <a:rPr lang="en-US" sz="1600" dirty="0" smtClean="0">
                <a:solidFill>
                  <a:srgbClr val="000000"/>
                </a:solidFill>
              </a:rPr>
            </a:br>
            <a:r>
              <a:rPr lang="en-US" sz="1600" dirty="0" smtClean="0">
                <a:solidFill>
                  <a:srgbClr val="000000"/>
                </a:solidFill>
              </a:rPr>
              <a:t>Breakeven: </a:t>
            </a:r>
            <a:r>
              <a:rPr lang="en-US" sz="1600" dirty="0" smtClean="0">
                <a:solidFill>
                  <a:srgbClr val="000000"/>
                </a:solidFill>
              </a:rPr>
              <a:t>$905.00</a:t>
            </a:r>
            <a:endParaRPr lang="en-US" sz="1600" dirty="0" smtClean="0">
              <a:solidFill>
                <a:srgbClr val="000000"/>
              </a:solidFill>
            </a:endParaRPr>
          </a:p>
          <a:p>
            <a:endParaRPr lang="en-US" sz="1600" b="0" dirty="0" smtClean="0">
              <a:solidFill>
                <a:srgbClr val="000000"/>
              </a:solidFill>
            </a:endParaRPr>
          </a:p>
          <a:p>
            <a:r>
              <a:rPr lang="en-US" sz="1600" b="0" dirty="0" smtClean="0">
                <a:solidFill>
                  <a:srgbClr val="000000"/>
                </a:solidFill>
              </a:rPr>
              <a:t>This trade will net its maximum profit if shares of </a:t>
            </a:r>
            <a:r>
              <a:rPr lang="en-US" sz="1600" b="0" dirty="0" smtClean="0">
                <a:solidFill>
                  <a:srgbClr val="000000"/>
                </a:solidFill>
              </a:rPr>
              <a:t>AMZN </a:t>
            </a:r>
            <a:r>
              <a:rPr lang="en-US" sz="1600" b="0" dirty="0" smtClean="0">
                <a:solidFill>
                  <a:srgbClr val="000000"/>
                </a:solidFill>
              </a:rPr>
              <a:t>close above </a:t>
            </a:r>
            <a:r>
              <a:rPr lang="en-US" sz="1600" b="0" dirty="0" smtClean="0">
                <a:solidFill>
                  <a:srgbClr val="000000"/>
                </a:solidFill>
              </a:rPr>
              <a:t>$905 </a:t>
            </a:r>
            <a:r>
              <a:rPr lang="en-US" sz="1600" b="0" dirty="0" smtClean="0">
                <a:solidFill>
                  <a:srgbClr val="000000"/>
                </a:solidFill>
              </a:rPr>
              <a:t>on </a:t>
            </a:r>
            <a:r>
              <a:rPr lang="en-US" sz="1600" b="0" dirty="0" smtClean="0">
                <a:solidFill>
                  <a:srgbClr val="000000"/>
                </a:solidFill>
              </a:rPr>
              <a:t>Dec </a:t>
            </a:r>
            <a:r>
              <a:rPr lang="en-US" sz="1600" b="0" dirty="0" smtClean="0">
                <a:solidFill>
                  <a:srgbClr val="000000"/>
                </a:solidFill>
              </a:rPr>
              <a:t>expiration. The trade will also be profitable anywhere above </a:t>
            </a:r>
            <a:r>
              <a:rPr lang="en-US" sz="1600" b="0" dirty="0" smtClean="0">
                <a:solidFill>
                  <a:srgbClr val="000000"/>
                </a:solidFill>
              </a:rPr>
              <a:t>$905.  </a:t>
            </a:r>
            <a:r>
              <a:rPr lang="en-US" sz="1600" b="0" dirty="0" smtClean="0">
                <a:solidFill>
                  <a:srgbClr val="000000"/>
                </a:solidFill>
              </a:rPr>
              <a:t>As you can see, this trade can be profitable if the stock trades sideways, </a:t>
            </a:r>
            <a:r>
              <a:rPr lang="en-US" sz="1600" b="0" dirty="0" smtClean="0">
                <a:solidFill>
                  <a:srgbClr val="000000"/>
                </a:solidFill>
              </a:rPr>
              <a:t>rally's, </a:t>
            </a:r>
            <a:r>
              <a:rPr lang="en-US" sz="1600" b="0" dirty="0" smtClean="0">
                <a:solidFill>
                  <a:srgbClr val="000000"/>
                </a:solidFill>
              </a:rPr>
              <a:t>or even sells off anywhere above </a:t>
            </a:r>
            <a:r>
              <a:rPr lang="en-US" sz="1600" b="0" dirty="0" smtClean="0">
                <a:solidFill>
                  <a:srgbClr val="000000"/>
                </a:solidFill>
              </a:rPr>
              <a:t>$905. </a:t>
            </a:r>
            <a:r>
              <a:rPr lang="en-US" sz="1600" b="0" dirty="0" smtClean="0">
                <a:solidFill>
                  <a:srgbClr val="000000"/>
                </a:solidFill>
              </a:rPr>
              <a:t>Doing this month over month will continually lower our cost basis on this long </a:t>
            </a:r>
            <a:r>
              <a:rPr lang="en-US" sz="1600" b="0" dirty="0" smtClean="0">
                <a:solidFill>
                  <a:srgbClr val="000000"/>
                </a:solidFill>
              </a:rPr>
              <a:t>AMZN</a:t>
            </a:r>
            <a:r>
              <a:rPr lang="en-US" sz="1600" b="0" dirty="0" smtClean="0">
                <a:solidFill>
                  <a:srgbClr val="000000"/>
                </a:solidFill>
              </a:rPr>
              <a:t> </a:t>
            </a:r>
            <a:r>
              <a:rPr lang="en-US" sz="1600" b="0" dirty="0" smtClean="0">
                <a:solidFill>
                  <a:srgbClr val="000000"/>
                </a:solidFill>
              </a:rPr>
              <a:t>stock position.</a:t>
            </a:r>
            <a:endParaRPr lang="en-US" sz="1600" b="0" dirty="0">
              <a:solidFill>
                <a:srgbClr val="000000"/>
              </a:solidFill>
            </a:endParaRPr>
          </a:p>
        </p:txBody>
      </p:sp>
      <p:pic>
        <p:nvPicPr>
          <p:cNvPr id="3074" name="Picture 2" descr="C:\Users\Jim\Desktop\Chart_Key_Emini_SP5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105400"/>
            <a:ext cx="2336800" cy="17526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Jim\Desktop\Equity_Options_Live_Tradin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6800" y="5105400"/>
            <a:ext cx="2336800" cy="1752600"/>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C:\Users\Jim\Desktop\Chart_Options_Backspread_Ladde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3600" y="5105400"/>
            <a:ext cx="2618668" cy="175260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Users\Jim\Desktop\bullish_Option_Trade_earnings.png.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15837" y="5105400"/>
            <a:ext cx="1828163"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08287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446"/>
            <a:ext cx="7772400" cy="639762"/>
          </a:xfrm>
        </p:spPr>
        <p:txBody>
          <a:bodyPr/>
          <a:lstStyle/>
          <a:p>
            <a:r>
              <a:rPr lang="en-US" sz="1800" dirty="0" smtClean="0">
                <a:solidFill>
                  <a:srgbClr val="000000"/>
                </a:solidFill>
              </a:rPr>
              <a:t>Covered Calls</a:t>
            </a:r>
            <a:endParaRPr lang="en-US" sz="1800" dirty="0">
              <a:solidFill>
                <a:srgbClr val="000000"/>
              </a:solidFill>
            </a:endParaRPr>
          </a:p>
        </p:txBody>
      </p:sp>
      <p:sp>
        <p:nvSpPr>
          <p:cNvPr id="3" name="Content Placeholder 2"/>
          <p:cNvSpPr>
            <a:spLocks noGrp="1"/>
          </p:cNvSpPr>
          <p:nvPr>
            <p:ph idx="1"/>
          </p:nvPr>
        </p:nvSpPr>
        <p:spPr>
          <a:xfrm>
            <a:off x="685800" y="533400"/>
            <a:ext cx="7620000" cy="4373563"/>
          </a:xfrm>
        </p:spPr>
        <p:txBody>
          <a:bodyPr>
            <a:normAutofit/>
          </a:bodyPr>
          <a:lstStyle/>
          <a:p>
            <a:r>
              <a:rPr lang="en-US" sz="1600" dirty="0" smtClean="0">
                <a:solidFill>
                  <a:srgbClr val="000000"/>
                </a:solidFill>
              </a:rPr>
              <a:t>Example #2 Covered Call: </a:t>
            </a:r>
          </a:p>
          <a:p>
            <a:r>
              <a:rPr lang="en-US" sz="1600" b="0" dirty="0" smtClean="0">
                <a:solidFill>
                  <a:srgbClr val="000000"/>
                </a:solidFill>
              </a:rPr>
              <a:t>Shares of </a:t>
            </a:r>
            <a:r>
              <a:rPr lang="en-US" sz="1600" b="0" dirty="0" err="1" smtClean="0">
                <a:solidFill>
                  <a:srgbClr val="000000"/>
                </a:solidFill>
              </a:rPr>
              <a:t>SnapChat</a:t>
            </a:r>
            <a:r>
              <a:rPr lang="en-US" sz="1600" b="0" dirty="0" smtClean="0">
                <a:solidFill>
                  <a:srgbClr val="000000"/>
                </a:solidFill>
              </a:rPr>
              <a:t> (SNAP) </a:t>
            </a:r>
            <a:r>
              <a:rPr lang="en-US" sz="1600" b="0" dirty="0" smtClean="0">
                <a:solidFill>
                  <a:srgbClr val="000000"/>
                </a:solidFill>
              </a:rPr>
              <a:t>are trading at </a:t>
            </a:r>
            <a:r>
              <a:rPr lang="en-US" sz="1600" b="0" dirty="0" smtClean="0">
                <a:solidFill>
                  <a:srgbClr val="000000"/>
                </a:solidFill>
              </a:rPr>
              <a:t>$13.75</a:t>
            </a:r>
            <a:r>
              <a:rPr lang="en-US" sz="1600" b="0" dirty="0" smtClean="0">
                <a:solidFill>
                  <a:srgbClr val="000000"/>
                </a:solidFill>
              </a:rPr>
              <a:t/>
            </a:r>
            <a:br>
              <a:rPr lang="en-US" sz="1600" b="0" dirty="0" smtClean="0">
                <a:solidFill>
                  <a:srgbClr val="000000"/>
                </a:solidFill>
              </a:rPr>
            </a:br>
            <a:r>
              <a:rPr lang="en-US" sz="1600" b="0" dirty="0" smtClean="0">
                <a:solidFill>
                  <a:srgbClr val="000000"/>
                </a:solidFill>
              </a:rPr>
              <a:t>The </a:t>
            </a:r>
            <a:r>
              <a:rPr lang="en-US" sz="1600" b="0" dirty="0" smtClean="0">
                <a:solidFill>
                  <a:srgbClr val="000000"/>
                </a:solidFill>
              </a:rPr>
              <a:t>Weekly 14 </a:t>
            </a:r>
            <a:r>
              <a:rPr lang="en-US" sz="1600" b="0" dirty="0" smtClean="0">
                <a:solidFill>
                  <a:srgbClr val="000000"/>
                </a:solidFill>
              </a:rPr>
              <a:t>Calls are trading at </a:t>
            </a:r>
            <a:r>
              <a:rPr lang="en-US" sz="1600" b="0" dirty="0" smtClean="0">
                <a:solidFill>
                  <a:srgbClr val="000000"/>
                </a:solidFill>
              </a:rPr>
              <a:t>$1.00</a:t>
            </a:r>
            <a:endParaRPr lang="en-US" sz="1600" b="0" dirty="0" smtClean="0">
              <a:solidFill>
                <a:srgbClr val="000000"/>
              </a:solidFill>
            </a:endParaRPr>
          </a:p>
          <a:p>
            <a:r>
              <a:rPr lang="en-US" sz="1600" dirty="0"/>
              <a:t>Trade: Buying 100 Shares of </a:t>
            </a:r>
            <a:r>
              <a:rPr lang="en-US" sz="1600" dirty="0" smtClean="0"/>
              <a:t>SNAP </a:t>
            </a:r>
            <a:r>
              <a:rPr lang="en-US" sz="1600" dirty="0"/>
              <a:t>at </a:t>
            </a:r>
            <a:r>
              <a:rPr lang="en-US" sz="1600" dirty="0" smtClean="0"/>
              <a:t>$13.75 </a:t>
            </a:r>
            <a:r>
              <a:rPr lang="en-US" sz="1600" dirty="0"/>
              <a:t>for every </a:t>
            </a:r>
            <a:r>
              <a:rPr lang="en-US" sz="1600" dirty="0" smtClean="0"/>
              <a:t>Weekly 14 Call </a:t>
            </a:r>
            <a:r>
              <a:rPr lang="en-US" sz="1600" dirty="0"/>
              <a:t>sold at </a:t>
            </a:r>
            <a:r>
              <a:rPr lang="en-US" sz="1600" dirty="0" smtClean="0"/>
              <a:t>$1.00</a:t>
            </a:r>
            <a:r>
              <a:rPr lang="en-US" sz="1600" dirty="0"/>
              <a:t/>
            </a:r>
            <a:br>
              <a:rPr lang="en-US" sz="1600" dirty="0"/>
            </a:br>
            <a:r>
              <a:rPr lang="en-US" sz="1600" dirty="0"/>
              <a:t>Reward: </a:t>
            </a:r>
            <a:r>
              <a:rPr lang="en-US" sz="1600" dirty="0" smtClean="0"/>
              <a:t>$</a:t>
            </a:r>
            <a:r>
              <a:rPr lang="en-US" sz="1600" dirty="0" smtClean="0"/>
              <a:t>100</a:t>
            </a:r>
            <a:r>
              <a:rPr lang="en-US" sz="1600" dirty="0" smtClean="0"/>
              <a:t> </a:t>
            </a:r>
            <a:r>
              <a:rPr lang="en-US" sz="1600" dirty="0"/>
              <a:t>per 1 lot</a:t>
            </a:r>
            <a:br>
              <a:rPr lang="en-US" sz="1600" dirty="0"/>
            </a:br>
            <a:r>
              <a:rPr lang="en-US" sz="1600" dirty="0"/>
              <a:t>Breakeven: $</a:t>
            </a:r>
            <a:r>
              <a:rPr lang="en-US" sz="1600" dirty="0" smtClean="0"/>
              <a:t>12.75</a:t>
            </a:r>
            <a:endParaRPr lang="en-US" sz="1600" b="0" dirty="0">
              <a:solidFill>
                <a:srgbClr val="000000"/>
              </a:solidFill>
            </a:endParaRPr>
          </a:p>
          <a:p>
            <a:endParaRPr lang="en-US" sz="1600" b="0" dirty="0" smtClean="0">
              <a:solidFill>
                <a:srgbClr val="000000"/>
              </a:solidFill>
            </a:endParaRPr>
          </a:p>
          <a:p>
            <a:r>
              <a:rPr lang="en-US" sz="1600" b="0" dirty="0"/>
              <a:t>Should the stock close above </a:t>
            </a:r>
            <a:r>
              <a:rPr lang="en-US" sz="1600" b="0" dirty="0" smtClean="0"/>
              <a:t>$12.75 </a:t>
            </a:r>
            <a:r>
              <a:rPr lang="en-US" sz="1600" b="0" dirty="0"/>
              <a:t>on </a:t>
            </a:r>
            <a:r>
              <a:rPr lang="en-US" sz="1600" b="0" dirty="0" smtClean="0"/>
              <a:t>August, tomorrow </a:t>
            </a:r>
            <a:r>
              <a:rPr lang="en-US" sz="1600" b="0" dirty="0"/>
              <a:t>expiration this trade will net its maximum potential profit of </a:t>
            </a:r>
            <a:r>
              <a:rPr lang="en-US" sz="1600" b="0" dirty="0" smtClean="0"/>
              <a:t>$100 </a:t>
            </a:r>
            <a:r>
              <a:rPr lang="en-US" sz="1600" b="0" dirty="0"/>
              <a:t>per 1 lot. This trade is also profitable anywhere above $</a:t>
            </a:r>
            <a:r>
              <a:rPr lang="en-US" sz="1600" b="0" dirty="0" smtClean="0"/>
              <a:t>13.00</a:t>
            </a:r>
            <a:r>
              <a:rPr lang="en-US" sz="1600" b="0" dirty="0" smtClean="0"/>
              <a:t>. Remember that covered calls are a synthetic short put. </a:t>
            </a:r>
            <a:endParaRPr lang="en-US" sz="1600" b="0" dirty="0" smtClean="0">
              <a:solidFill>
                <a:srgbClr val="000000"/>
              </a:solidFill>
            </a:endParaRPr>
          </a:p>
        </p:txBody>
      </p:sp>
      <p:pic>
        <p:nvPicPr>
          <p:cNvPr id="3074" name="Picture 2" descr="C:\Users\Jim\Desktop\Chart_Key_Emini_SP5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105400"/>
            <a:ext cx="2336800" cy="17526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Jim\Desktop\Equity_Options_Live_Tradin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6800" y="5105400"/>
            <a:ext cx="2336800" cy="1752600"/>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C:\Users\Jim\Desktop\Chart_Options_Backspread_Ladde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3600" y="5105400"/>
            <a:ext cx="2618668" cy="175260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Users\Jim\Desktop\bullish_Option_Trade_earnings.png.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15837" y="5105400"/>
            <a:ext cx="1828163"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7759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b="1" dirty="0" smtClean="0">
                <a:solidFill>
                  <a:srgbClr val="000000"/>
                </a:solidFill>
                <a:latin typeface="Tahoma"/>
                <a:cs typeface="Tahoma"/>
              </a:rPr>
              <a:t>Covered Call</a:t>
            </a:r>
            <a:endParaRPr lang="en-US" sz="1800" b="1" dirty="0">
              <a:solidFill>
                <a:srgbClr val="000000"/>
              </a:solidFill>
              <a:latin typeface="Tahoma"/>
              <a:cs typeface="Tahoma"/>
            </a:endParaRPr>
          </a:p>
        </p:txBody>
      </p:sp>
      <p:sp>
        <p:nvSpPr>
          <p:cNvPr id="3" name="Content Placeholder 2"/>
          <p:cNvSpPr>
            <a:spLocks noGrp="1"/>
          </p:cNvSpPr>
          <p:nvPr>
            <p:ph idx="1"/>
          </p:nvPr>
        </p:nvSpPr>
        <p:spPr>
          <a:xfrm>
            <a:off x="762000" y="1143000"/>
            <a:ext cx="7620000" cy="4373563"/>
          </a:xfrm>
        </p:spPr>
        <p:txBody>
          <a:bodyPr>
            <a:normAutofit/>
          </a:bodyPr>
          <a:lstStyle/>
          <a:p>
            <a:r>
              <a:rPr lang="en-US" sz="1600" b="0" dirty="0" smtClean="0">
                <a:solidFill>
                  <a:srgbClr val="000000"/>
                </a:solidFill>
                <a:latin typeface="Tahoma"/>
                <a:cs typeface="Tahoma"/>
              </a:rPr>
              <a:t>A covered call is also a synthetic short put.</a:t>
            </a:r>
          </a:p>
          <a:p>
            <a:endParaRPr lang="en-US" sz="1600" b="0" dirty="0">
              <a:solidFill>
                <a:srgbClr val="000000"/>
              </a:solidFill>
              <a:latin typeface="Tahoma"/>
              <a:cs typeface="Tahoma"/>
            </a:endParaRPr>
          </a:p>
          <a:p>
            <a:endParaRPr lang="en-US" sz="1600" b="0" dirty="0">
              <a:solidFill>
                <a:srgbClr val="000000"/>
              </a:solidFill>
              <a:latin typeface="Tahoma"/>
              <a:cs typeface="Tahoma"/>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4572000"/>
            <a:ext cx="2070524" cy="2070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676400"/>
            <a:ext cx="2057400" cy="2052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0200" y="2438400"/>
            <a:ext cx="3432175" cy="343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8800" y="3886200"/>
            <a:ext cx="433387"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2"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6200" y="3886200"/>
            <a:ext cx="54927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74633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446"/>
            <a:ext cx="7772400" cy="639762"/>
          </a:xfrm>
        </p:spPr>
        <p:txBody>
          <a:bodyPr/>
          <a:lstStyle/>
          <a:p>
            <a:r>
              <a:rPr lang="en-US" sz="1800" dirty="0" smtClean="0">
                <a:solidFill>
                  <a:srgbClr val="000000"/>
                </a:solidFill>
              </a:rPr>
              <a:t>Covered Calls</a:t>
            </a:r>
            <a:endParaRPr lang="en-US" sz="1800" dirty="0">
              <a:solidFill>
                <a:srgbClr val="000000"/>
              </a:solidFill>
            </a:endParaRPr>
          </a:p>
        </p:txBody>
      </p:sp>
      <p:sp>
        <p:nvSpPr>
          <p:cNvPr id="3" name="Content Placeholder 2"/>
          <p:cNvSpPr>
            <a:spLocks noGrp="1"/>
          </p:cNvSpPr>
          <p:nvPr>
            <p:ph idx="1"/>
          </p:nvPr>
        </p:nvSpPr>
        <p:spPr>
          <a:xfrm>
            <a:off x="685800" y="533400"/>
            <a:ext cx="7620000" cy="4373563"/>
          </a:xfrm>
        </p:spPr>
        <p:txBody>
          <a:bodyPr>
            <a:normAutofit/>
          </a:bodyPr>
          <a:lstStyle/>
          <a:p>
            <a:r>
              <a:rPr lang="en-US" sz="1600" dirty="0" smtClean="0">
                <a:solidFill>
                  <a:srgbClr val="000000"/>
                </a:solidFill>
              </a:rPr>
              <a:t>Covered Calls as Synthetics:</a:t>
            </a:r>
          </a:p>
          <a:p>
            <a:endParaRPr lang="en-US" sz="1600" b="0" dirty="0">
              <a:solidFill>
                <a:srgbClr val="000000"/>
              </a:solidFill>
            </a:endParaRPr>
          </a:p>
          <a:p>
            <a:r>
              <a:rPr lang="en-US" sz="1600" b="0" dirty="0" smtClean="0">
                <a:solidFill>
                  <a:srgbClr val="000000"/>
                </a:solidFill>
              </a:rPr>
              <a:t>Even though covered calls are the only strategy deemed as non speculative we can easily see that this synthetic short put does in fact carry a lot of risk. A trader who does not understand the risks behind this strategy can find themselves much more exposed than they intended to be. </a:t>
            </a:r>
          </a:p>
          <a:p>
            <a:endParaRPr lang="en-US" sz="1600" b="0" dirty="0">
              <a:solidFill>
                <a:srgbClr val="000000"/>
              </a:solidFill>
            </a:endParaRPr>
          </a:p>
          <a:p>
            <a:r>
              <a:rPr lang="en-US" sz="1600" b="0" smtClean="0">
                <a:solidFill>
                  <a:srgbClr val="000000"/>
                </a:solidFill>
              </a:rPr>
              <a:t>COVERED CALLS ARE SYNTHETIC SHORT PUTS </a:t>
            </a:r>
            <a:endParaRPr lang="en-US" sz="1600" b="0" dirty="0" smtClean="0">
              <a:solidFill>
                <a:srgbClr val="000000"/>
              </a:solidFill>
            </a:endParaRPr>
          </a:p>
        </p:txBody>
      </p:sp>
      <p:pic>
        <p:nvPicPr>
          <p:cNvPr id="3074" name="Picture 2" descr="C:\Users\Jim\Desktop\Chart_Key_Emini_SP5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105400"/>
            <a:ext cx="2336800" cy="17526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Jim\Desktop\Equity_Options_Live_Tradin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6800" y="5105400"/>
            <a:ext cx="2336800" cy="1752600"/>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C:\Users\Jim\Desktop\Chart_Options_Backspread_Ladde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3600" y="5105400"/>
            <a:ext cx="2618668" cy="175260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Users\Jim\Desktop\bullish_Option_Trade_earnings.png.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15837" y="5105400"/>
            <a:ext cx="1828163"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44469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446"/>
            <a:ext cx="7772400" cy="639762"/>
          </a:xfrm>
        </p:spPr>
        <p:txBody>
          <a:bodyPr/>
          <a:lstStyle/>
          <a:p>
            <a:r>
              <a:rPr lang="en-US" sz="1800" b="1" dirty="0" smtClean="0">
                <a:solidFill>
                  <a:srgbClr val="000000"/>
                </a:solidFill>
                <a:latin typeface="Tahoma"/>
                <a:cs typeface="Tahoma"/>
              </a:rPr>
              <a:t>Covered Calls</a:t>
            </a:r>
            <a:endParaRPr lang="en-US" sz="1800" b="1" dirty="0">
              <a:solidFill>
                <a:srgbClr val="000000"/>
              </a:solidFill>
              <a:latin typeface="Tahoma"/>
              <a:cs typeface="Tahoma"/>
            </a:endParaRPr>
          </a:p>
        </p:txBody>
      </p:sp>
      <p:sp>
        <p:nvSpPr>
          <p:cNvPr id="3" name="Content Placeholder 2"/>
          <p:cNvSpPr>
            <a:spLocks noGrp="1"/>
          </p:cNvSpPr>
          <p:nvPr>
            <p:ph idx="1"/>
          </p:nvPr>
        </p:nvSpPr>
        <p:spPr>
          <a:xfrm>
            <a:off x="599391" y="609600"/>
            <a:ext cx="7620000" cy="4373563"/>
          </a:xfrm>
        </p:spPr>
        <p:txBody>
          <a:bodyPr>
            <a:normAutofit/>
          </a:bodyPr>
          <a:lstStyle/>
          <a:p>
            <a:r>
              <a:rPr lang="en-US" sz="1600" b="0" dirty="0" smtClean="0">
                <a:solidFill>
                  <a:srgbClr val="000000"/>
                </a:solidFill>
                <a:latin typeface="Tahoma"/>
                <a:cs typeface="Tahoma"/>
              </a:rPr>
              <a:t>Traders should remember that as long as they are short a call they should not sell their stock position if they do not want to expose themselves to unlimited risk. Naked short calls have blowout risk.</a:t>
            </a:r>
          </a:p>
          <a:p>
            <a:endParaRPr lang="en-US" sz="1600" b="0" dirty="0">
              <a:solidFill>
                <a:srgbClr val="000000"/>
              </a:solidFill>
              <a:latin typeface="Tahoma"/>
              <a:cs typeface="Tahoma"/>
            </a:endParaRPr>
          </a:p>
          <a:p>
            <a:r>
              <a:rPr lang="en-US" sz="1600" b="0" dirty="0" smtClean="0">
                <a:solidFill>
                  <a:srgbClr val="000000"/>
                </a:solidFill>
                <a:latin typeface="Tahoma"/>
                <a:cs typeface="Tahoma"/>
              </a:rPr>
              <a:t>Also keep this in mind when entering the order. You do not want to try and leg into the trade by selling the call first then buying the stock. To put the trade on enter the order as a spread or buy the stock first then sell the call. </a:t>
            </a:r>
            <a:endParaRPr lang="en-US" sz="1600" b="0" dirty="0">
              <a:solidFill>
                <a:srgbClr val="000000"/>
              </a:solidFill>
              <a:latin typeface="Tahoma"/>
              <a:cs typeface="Tahoma"/>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9138" y="3658317"/>
            <a:ext cx="4953000" cy="3176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11724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39762"/>
          </a:xfrm>
        </p:spPr>
        <p:txBody>
          <a:bodyPr/>
          <a:lstStyle/>
          <a:p>
            <a:r>
              <a:rPr lang="en-US" sz="1800" b="1" dirty="0" smtClean="0">
                <a:solidFill>
                  <a:srgbClr val="000000"/>
                </a:solidFill>
              </a:rPr>
              <a:t>Covered Calls</a:t>
            </a:r>
            <a:endParaRPr lang="en-US" sz="1800" b="1" dirty="0">
              <a:solidFill>
                <a:srgbClr val="000000"/>
              </a:solidFill>
            </a:endParaRPr>
          </a:p>
        </p:txBody>
      </p:sp>
      <p:sp>
        <p:nvSpPr>
          <p:cNvPr id="3" name="Content Placeholder 2"/>
          <p:cNvSpPr>
            <a:spLocks noGrp="1"/>
          </p:cNvSpPr>
          <p:nvPr>
            <p:ph idx="1"/>
          </p:nvPr>
        </p:nvSpPr>
        <p:spPr>
          <a:xfrm>
            <a:off x="814754" y="1066800"/>
            <a:ext cx="6400800" cy="4373563"/>
          </a:xfrm>
        </p:spPr>
        <p:txBody>
          <a:bodyPr>
            <a:normAutofit/>
          </a:bodyPr>
          <a:lstStyle/>
          <a:p>
            <a:r>
              <a:rPr lang="en-US" sz="1600" dirty="0" smtClean="0">
                <a:solidFill>
                  <a:srgbClr val="000000"/>
                </a:solidFill>
                <a:latin typeface="Tahoma"/>
                <a:cs typeface="Tahoma"/>
              </a:rPr>
              <a:t>Summary:</a:t>
            </a:r>
          </a:p>
          <a:p>
            <a:pPr marL="285750" indent="-285750">
              <a:buFontTx/>
              <a:buChar char="-"/>
            </a:pPr>
            <a:r>
              <a:rPr lang="en-US" sz="1600" b="0" dirty="0" smtClean="0">
                <a:solidFill>
                  <a:srgbClr val="000000"/>
                </a:solidFill>
                <a:latin typeface="Tahoma"/>
                <a:cs typeface="Tahoma"/>
              </a:rPr>
              <a:t>The strategy can be used to create an extra dividend stream for long stock and also gives the owner some downside cushion.</a:t>
            </a:r>
          </a:p>
          <a:p>
            <a:pPr marL="285750" indent="-285750">
              <a:buFontTx/>
              <a:buChar char="-"/>
            </a:pPr>
            <a:r>
              <a:rPr lang="en-US" sz="1600" b="0" dirty="0" smtClean="0">
                <a:solidFill>
                  <a:srgbClr val="000000"/>
                </a:solidFill>
                <a:latin typeface="Tahoma"/>
                <a:cs typeface="Tahoma"/>
              </a:rPr>
              <a:t> Trader doesn’t have to sell ATM calls, can sell OTM calls for less premium while giving the stock more room to rise.</a:t>
            </a:r>
          </a:p>
          <a:p>
            <a:pPr marL="285750" indent="-285750">
              <a:buFontTx/>
              <a:buChar char="-"/>
            </a:pPr>
            <a:r>
              <a:rPr lang="en-US" sz="1600" b="0" dirty="0" smtClean="0">
                <a:solidFill>
                  <a:srgbClr val="000000"/>
                </a:solidFill>
                <a:latin typeface="Tahoma"/>
                <a:cs typeface="Tahoma"/>
              </a:rPr>
              <a:t>Strategy works best when expecting a slow move upwards or neutral in the stock until the option expiry. </a:t>
            </a:r>
          </a:p>
          <a:p>
            <a:pPr marL="285750" indent="-285750">
              <a:buFontTx/>
              <a:buChar char="-"/>
            </a:pPr>
            <a:r>
              <a:rPr lang="en-US" sz="1600" b="0" dirty="0" smtClean="0">
                <a:solidFill>
                  <a:srgbClr val="000000"/>
                </a:solidFill>
                <a:latin typeface="Tahoma"/>
                <a:cs typeface="Tahoma"/>
              </a:rPr>
              <a:t>This strategy is equivalent to a synthetic short put.</a:t>
            </a:r>
          </a:p>
          <a:p>
            <a:pPr marL="285750" indent="-285750">
              <a:buFontTx/>
              <a:buChar char="-"/>
            </a:pPr>
            <a:r>
              <a:rPr lang="en-US" sz="1600" b="0" dirty="0" smtClean="0">
                <a:solidFill>
                  <a:srgbClr val="000000"/>
                </a:solidFill>
                <a:latin typeface="Tahoma"/>
                <a:cs typeface="Tahoma"/>
              </a:rPr>
              <a:t>If the trader sells out their underlying stock position they are left naked short calls. Remember, short calls have blowout risk. </a:t>
            </a:r>
          </a:p>
        </p:txBody>
      </p:sp>
      <p:pic>
        <p:nvPicPr>
          <p:cNvPr id="4" name="Picture 3" descr="shutterstock_46333195.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9000" y="2209800"/>
            <a:ext cx="1679753" cy="2514600"/>
          </a:xfrm>
          <a:prstGeom prst="rect">
            <a:avLst/>
          </a:prstGeom>
        </p:spPr>
      </p:pic>
    </p:spTree>
    <p:extLst>
      <p:ext uri="{BB962C8B-B14F-4D97-AF65-F5344CB8AC3E}">
        <p14:creationId xmlns:p14="http://schemas.microsoft.com/office/powerpoint/2010/main" val="31626804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39762"/>
          </a:xfrm>
        </p:spPr>
        <p:txBody>
          <a:bodyPr/>
          <a:lstStyle/>
          <a:p>
            <a:r>
              <a:rPr lang="en-US" sz="1800" b="1" dirty="0" smtClean="0">
                <a:solidFill>
                  <a:srgbClr val="000000"/>
                </a:solidFill>
              </a:rPr>
              <a:t>Covered Calls</a:t>
            </a:r>
            <a:endParaRPr lang="en-US" sz="1800" b="1" dirty="0">
              <a:solidFill>
                <a:srgbClr val="000000"/>
              </a:solidFill>
            </a:endParaRPr>
          </a:p>
        </p:txBody>
      </p:sp>
      <p:sp>
        <p:nvSpPr>
          <p:cNvPr id="3" name="Content Placeholder 2"/>
          <p:cNvSpPr>
            <a:spLocks noGrp="1"/>
          </p:cNvSpPr>
          <p:nvPr>
            <p:ph idx="1"/>
          </p:nvPr>
        </p:nvSpPr>
        <p:spPr>
          <a:xfrm>
            <a:off x="814754" y="1066800"/>
            <a:ext cx="7872046" cy="4373563"/>
          </a:xfrm>
        </p:spPr>
        <p:txBody>
          <a:bodyPr>
            <a:normAutofit/>
          </a:bodyPr>
          <a:lstStyle/>
          <a:p>
            <a:r>
              <a:rPr lang="en-US" sz="1600" dirty="0" smtClean="0">
                <a:solidFill>
                  <a:srgbClr val="000000"/>
                </a:solidFill>
                <a:latin typeface="Tahoma"/>
                <a:cs typeface="Tahoma"/>
              </a:rPr>
              <a:t>In our Full Covered Calls Workshop Traders will learn: </a:t>
            </a:r>
          </a:p>
          <a:p>
            <a:pPr marL="285750" indent="-285750">
              <a:buFontTx/>
              <a:buChar char="-"/>
            </a:pPr>
            <a:r>
              <a:rPr lang="en-US" sz="1600" b="0" dirty="0" smtClean="0">
                <a:solidFill>
                  <a:srgbClr val="000000"/>
                </a:solidFill>
                <a:latin typeface="Tahoma"/>
                <a:cs typeface="Tahoma"/>
              </a:rPr>
              <a:t>How we scan for and select stocks that are good covered call candidates.</a:t>
            </a:r>
          </a:p>
          <a:p>
            <a:pPr marL="285750" indent="-285750">
              <a:buFontTx/>
              <a:buChar char="-"/>
            </a:pPr>
            <a:r>
              <a:rPr lang="en-US" sz="1600" b="0" dirty="0" smtClean="0">
                <a:solidFill>
                  <a:srgbClr val="000000"/>
                </a:solidFill>
                <a:latin typeface="Tahoma"/>
                <a:cs typeface="Tahoma"/>
              </a:rPr>
              <a:t>How we use charts to find the best possible set ups for covered calls. </a:t>
            </a:r>
          </a:p>
          <a:p>
            <a:pPr marL="285750" indent="-285750">
              <a:buFontTx/>
              <a:buChar char="-"/>
            </a:pPr>
            <a:r>
              <a:rPr lang="en-US" sz="1600" b="0" dirty="0" smtClean="0">
                <a:solidFill>
                  <a:srgbClr val="000000"/>
                </a:solidFill>
                <a:latin typeface="Tahoma"/>
                <a:cs typeface="Tahoma"/>
              </a:rPr>
              <a:t>Indicators that will help guide traders into the best possible covered call set ups. </a:t>
            </a:r>
          </a:p>
          <a:p>
            <a:pPr marL="285750" indent="-285750">
              <a:buFontTx/>
              <a:buChar char="-"/>
            </a:pPr>
            <a:r>
              <a:rPr lang="en-US" sz="1600" b="0" dirty="0" smtClean="0">
                <a:solidFill>
                  <a:srgbClr val="000000"/>
                </a:solidFill>
                <a:latin typeface="Tahoma"/>
                <a:cs typeface="Tahoma"/>
              </a:rPr>
              <a:t>Detailed explanations of how, when, and why a trader would trade covered call strategies. </a:t>
            </a:r>
          </a:p>
          <a:p>
            <a:pPr marL="285750" indent="-285750">
              <a:buFontTx/>
              <a:buChar char="-"/>
            </a:pPr>
            <a:r>
              <a:rPr lang="en-US" sz="1600" b="0" dirty="0" smtClean="0">
                <a:solidFill>
                  <a:srgbClr val="000000"/>
                </a:solidFill>
                <a:latin typeface="Tahoma"/>
                <a:cs typeface="Tahoma"/>
              </a:rPr>
              <a:t>Covered call set ups that a trader might want to avoids and why these set ups don’t work as well. </a:t>
            </a:r>
          </a:p>
          <a:p>
            <a:pPr marL="285750" indent="-285750">
              <a:buFontTx/>
              <a:buChar char="-"/>
            </a:pPr>
            <a:r>
              <a:rPr lang="en-US" sz="1600" b="0" dirty="0" smtClean="0">
                <a:solidFill>
                  <a:srgbClr val="000000"/>
                </a:solidFill>
                <a:latin typeface="Tahoma"/>
                <a:cs typeface="Tahoma"/>
              </a:rPr>
              <a:t>Much more useful and practical trading information based on our Head Trader Andrew Keene’s decade of experience on the CBOE trading floor. </a:t>
            </a:r>
            <a:endParaRPr lang="en-US" sz="1200" b="0" dirty="0" smtClean="0">
              <a:solidFill>
                <a:srgbClr val="000000"/>
              </a:solidFill>
              <a:latin typeface="Tahoma"/>
              <a:cs typeface="Tahoma"/>
            </a:endParaRPr>
          </a:p>
          <a:p>
            <a:pPr marL="285750" indent="-285750">
              <a:buFontTx/>
              <a:buChar char="-"/>
            </a:pPr>
            <a:endParaRPr lang="en-US" sz="1600" dirty="0" smtClean="0">
              <a:solidFill>
                <a:srgbClr val="000000"/>
              </a:solidFill>
              <a:latin typeface="Tahoma"/>
              <a:cs typeface="Tahoma"/>
            </a:endParaRPr>
          </a:p>
        </p:txBody>
      </p:sp>
    </p:spTree>
    <p:extLst>
      <p:ext uri="{BB962C8B-B14F-4D97-AF65-F5344CB8AC3E}">
        <p14:creationId xmlns:p14="http://schemas.microsoft.com/office/powerpoint/2010/main" val="7665562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b="1" dirty="0" smtClean="0">
                <a:solidFill>
                  <a:srgbClr val="000000"/>
                </a:solidFill>
                <a:latin typeface="Tahoma"/>
                <a:cs typeface="Tahoma"/>
              </a:rPr>
              <a:t>Covered Calls</a:t>
            </a:r>
            <a:endParaRPr lang="en-US" sz="1800" b="1" dirty="0">
              <a:solidFill>
                <a:srgbClr val="000000"/>
              </a:solidFill>
              <a:latin typeface="Tahoma"/>
              <a:cs typeface="Tahoma"/>
            </a:endParaRPr>
          </a:p>
        </p:txBody>
      </p:sp>
      <p:sp>
        <p:nvSpPr>
          <p:cNvPr id="3" name="Content Placeholder 2"/>
          <p:cNvSpPr>
            <a:spLocks noGrp="1"/>
          </p:cNvSpPr>
          <p:nvPr>
            <p:ph idx="1"/>
          </p:nvPr>
        </p:nvSpPr>
        <p:spPr>
          <a:xfrm>
            <a:off x="762000" y="990600"/>
            <a:ext cx="7620000" cy="4373563"/>
          </a:xfrm>
        </p:spPr>
        <p:txBody>
          <a:bodyPr>
            <a:normAutofit/>
          </a:bodyPr>
          <a:lstStyle/>
          <a:p>
            <a:r>
              <a:rPr lang="en-US" sz="1600" dirty="0" smtClean="0">
                <a:solidFill>
                  <a:srgbClr val="000000"/>
                </a:solidFill>
                <a:latin typeface="Tahoma"/>
                <a:cs typeface="Tahoma"/>
              </a:rPr>
              <a:t>What is a covered call?</a:t>
            </a:r>
          </a:p>
          <a:p>
            <a:r>
              <a:rPr lang="en-US" sz="1600" b="0" dirty="0" smtClean="0">
                <a:solidFill>
                  <a:srgbClr val="000000"/>
                </a:solidFill>
                <a:latin typeface="Tahoma"/>
                <a:cs typeface="Tahoma"/>
              </a:rPr>
              <a:t>A covered call is a call sold against a traders long stock position. The trader will sell a call at a ratio of 1 option for every 100 shares of stock. This strategy can create an extra dividend stream over time. It also creates a cushion to the downside if the stock sells off slightly.</a:t>
            </a:r>
          </a:p>
          <a:p>
            <a:endParaRPr lang="en-US" sz="1600" b="0" dirty="0">
              <a:solidFill>
                <a:srgbClr val="000000"/>
              </a:solidFill>
              <a:latin typeface="Tahoma"/>
              <a:cs typeface="Tahoma"/>
            </a:endParaRPr>
          </a:p>
          <a:p>
            <a:r>
              <a:rPr lang="en-US" sz="1600" b="0" dirty="0" smtClean="0">
                <a:solidFill>
                  <a:srgbClr val="000000"/>
                </a:solidFill>
                <a:latin typeface="Tahoma"/>
                <a:cs typeface="Tahoma"/>
              </a:rPr>
              <a:t>In order to avoid getting hung a trader would enter this order as a spread. Legging in by selling the call first can be very dangerous. </a:t>
            </a:r>
            <a:endParaRPr lang="en-US" sz="1600" b="0" dirty="0">
              <a:solidFill>
                <a:srgbClr val="000000"/>
              </a:solidFill>
              <a:latin typeface="Tahoma"/>
              <a:cs typeface="Tahoma"/>
            </a:endParaRPr>
          </a:p>
        </p:txBody>
      </p:sp>
      <p:pic>
        <p:nvPicPr>
          <p:cNvPr id="4" name="Picture 2" descr="C:\Users\Jim\Desktop\BuyWrit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19400" y="4021393"/>
            <a:ext cx="3124200" cy="2836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2131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b="1" dirty="0" smtClean="0">
                <a:solidFill>
                  <a:srgbClr val="000000"/>
                </a:solidFill>
                <a:latin typeface="Tahoma"/>
                <a:cs typeface="Tahoma"/>
              </a:rPr>
              <a:t>Covered Calls</a:t>
            </a:r>
            <a:endParaRPr lang="en-US" sz="1800" b="1" dirty="0">
              <a:solidFill>
                <a:srgbClr val="000000"/>
              </a:solidFill>
              <a:latin typeface="Tahoma"/>
              <a:cs typeface="Tahoma"/>
            </a:endParaRPr>
          </a:p>
        </p:txBody>
      </p:sp>
      <p:sp>
        <p:nvSpPr>
          <p:cNvPr id="3" name="Content Placeholder 2"/>
          <p:cNvSpPr>
            <a:spLocks noGrp="1"/>
          </p:cNvSpPr>
          <p:nvPr>
            <p:ph idx="1"/>
          </p:nvPr>
        </p:nvSpPr>
        <p:spPr>
          <a:xfrm>
            <a:off x="762000" y="990600"/>
            <a:ext cx="7620000" cy="4373563"/>
          </a:xfrm>
        </p:spPr>
        <p:txBody>
          <a:bodyPr>
            <a:normAutofit/>
          </a:bodyPr>
          <a:lstStyle/>
          <a:p>
            <a:r>
              <a:rPr lang="en-US" sz="1600" dirty="0" smtClean="0">
                <a:solidFill>
                  <a:srgbClr val="000000"/>
                </a:solidFill>
                <a:latin typeface="Tahoma"/>
                <a:cs typeface="Tahoma"/>
              </a:rPr>
              <a:t>Who Should Trade Covered Calls?</a:t>
            </a:r>
          </a:p>
          <a:p>
            <a:r>
              <a:rPr lang="en-US" sz="1600" b="0" dirty="0" smtClean="0">
                <a:solidFill>
                  <a:srgbClr val="000000"/>
                </a:solidFill>
                <a:latin typeface="Tahoma"/>
                <a:cs typeface="Tahoma"/>
              </a:rPr>
              <a:t>Covered Calls are the only strategy deemed to be no speculative by the OCC. Although it is considered an non-speculative strategy it can still be very risky especially if a trader doesn’t understand how to initiate and manage the position. Generally, covered calls can be used by traders who:</a:t>
            </a:r>
          </a:p>
          <a:p>
            <a:pPr marL="285750" indent="-285750">
              <a:buFontTx/>
              <a:buChar char="-"/>
            </a:pPr>
            <a:r>
              <a:rPr lang="en-US" sz="1600" b="0" dirty="0" smtClean="0">
                <a:solidFill>
                  <a:srgbClr val="000000"/>
                </a:solidFill>
                <a:latin typeface="Tahoma"/>
                <a:cs typeface="Tahoma"/>
              </a:rPr>
              <a:t>Want to create an extra dividend stream in a long stock position. </a:t>
            </a:r>
          </a:p>
          <a:p>
            <a:pPr marL="285750" indent="-285750">
              <a:buFontTx/>
              <a:buChar char="-"/>
            </a:pPr>
            <a:r>
              <a:rPr lang="en-US" sz="1600" b="0" dirty="0" smtClean="0">
                <a:solidFill>
                  <a:srgbClr val="000000"/>
                </a:solidFill>
                <a:latin typeface="Tahoma"/>
                <a:cs typeface="Tahoma"/>
              </a:rPr>
              <a:t>Want to lower their effective cost basis for stock positions. </a:t>
            </a:r>
          </a:p>
          <a:p>
            <a:pPr marL="285750" indent="-285750">
              <a:buFontTx/>
              <a:buChar char="-"/>
            </a:pPr>
            <a:r>
              <a:rPr lang="en-US" sz="1600" b="0" dirty="0" smtClean="0">
                <a:solidFill>
                  <a:srgbClr val="000000"/>
                </a:solidFill>
                <a:latin typeface="Tahoma"/>
                <a:cs typeface="Tahoma"/>
              </a:rPr>
              <a:t>Have a low velocity bullish outlook on the underlying. </a:t>
            </a:r>
          </a:p>
          <a:p>
            <a:endParaRPr lang="en-US" sz="1600" b="0" dirty="0" smtClean="0">
              <a:solidFill>
                <a:srgbClr val="000000"/>
              </a:solidFill>
              <a:latin typeface="Tahoma"/>
              <a:cs typeface="Tahoma"/>
            </a:endParaRPr>
          </a:p>
          <a:p>
            <a:pPr marL="285750" indent="-285750">
              <a:buFontTx/>
              <a:buChar char="-"/>
            </a:pPr>
            <a:endParaRPr lang="en-US" sz="1600" b="0" dirty="0">
              <a:solidFill>
                <a:srgbClr val="000000"/>
              </a:solidFill>
              <a:latin typeface="Tahoma"/>
              <a:cs typeface="Tahoma"/>
            </a:endParaRPr>
          </a:p>
        </p:txBody>
      </p:sp>
      <p:pic>
        <p:nvPicPr>
          <p:cNvPr id="4" name="Picture 2" descr="C:\Users\Jim\Desktop\BuyWrit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43200" y="4038600"/>
            <a:ext cx="2971800" cy="2698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51189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b="1" dirty="0" smtClean="0">
                <a:latin typeface="Tahoma"/>
                <a:cs typeface="Tahoma"/>
              </a:rPr>
              <a:t>Covered Calls</a:t>
            </a:r>
            <a:endParaRPr lang="en-US" sz="1800" b="1" dirty="0">
              <a:latin typeface="Tahoma"/>
              <a:cs typeface="Tahoma"/>
            </a:endParaRPr>
          </a:p>
        </p:txBody>
      </p:sp>
      <p:sp>
        <p:nvSpPr>
          <p:cNvPr id="3" name="Content Placeholder 2"/>
          <p:cNvSpPr>
            <a:spLocks noGrp="1"/>
          </p:cNvSpPr>
          <p:nvPr>
            <p:ph idx="1"/>
          </p:nvPr>
        </p:nvSpPr>
        <p:spPr>
          <a:xfrm>
            <a:off x="685800" y="990600"/>
            <a:ext cx="7620000" cy="4373563"/>
          </a:xfrm>
        </p:spPr>
        <p:txBody>
          <a:bodyPr>
            <a:normAutofit/>
          </a:bodyPr>
          <a:lstStyle/>
          <a:p>
            <a:r>
              <a:rPr lang="en-US" sz="1600" dirty="0" smtClean="0">
                <a:solidFill>
                  <a:srgbClr val="000000"/>
                </a:solidFill>
                <a:latin typeface="Tahoma"/>
                <a:cs typeface="Tahoma"/>
              </a:rPr>
              <a:t>Which Strike Should the Trader Sell?</a:t>
            </a:r>
          </a:p>
          <a:p>
            <a:endParaRPr lang="en-US" sz="1600" dirty="0">
              <a:solidFill>
                <a:srgbClr val="000000"/>
              </a:solidFill>
              <a:latin typeface="Tahoma"/>
              <a:cs typeface="Tahoma"/>
            </a:endParaRPr>
          </a:p>
          <a:p>
            <a:r>
              <a:rPr lang="en-US" sz="1600" b="0" dirty="0" smtClean="0">
                <a:solidFill>
                  <a:srgbClr val="000000"/>
                </a:solidFill>
                <a:latin typeface="Tahoma"/>
                <a:cs typeface="Tahoma"/>
              </a:rPr>
              <a:t>The trader doesn’t necessarily have to sell ATM calls. If the trader selects an OTM strike, they will collect less premium, but will leave more room for the stock to profit on an upside move.  A trader should always sell the Strike option of where they would be willing to sell the stock.</a:t>
            </a:r>
          </a:p>
          <a:p>
            <a:endParaRPr lang="en-US" sz="1600" b="0" dirty="0">
              <a:solidFill>
                <a:srgbClr val="000000"/>
              </a:solidFill>
              <a:latin typeface="Tahoma"/>
              <a:cs typeface="Tahoma"/>
            </a:endParaRPr>
          </a:p>
          <a:p>
            <a:r>
              <a:rPr lang="en-US" sz="1600" b="0" dirty="0" smtClean="0">
                <a:solidFill>
                  <a:srgbClr val="000000"/>
                </a:solidFill>
                <a:latin typeface="Tahoma"/>
                <a:cs typeface="Tahoma"/>
              </a:rPr>
              <a:t>We can combine unusual option activity with this strategy. Looking for large put sellers then initiating a buy write on that line. </a:t>
            </a:r>
            <a:endParaRPr lang="en-US" sz="1600" b="0" dirty="0">
              <a:solidFill>
                <a:srgbClr val="000000"/>
              </a:solidFill>
              <a:latin typeface="Tahoma"/>
              <a:cs typeface="Tahoma"/>
            </a:endParaRPr>
          </a:p>
        </p:txBody>
      </p:sp>
      <p:pic>
        <p:nvPicPr>
          <p:cNvPr id="2050" name="Picture 2" descr="C:\Documents and Settings\Administrator\Desktop\Chart_DJIA_Nasdaq_Russell cop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4419600"/>
            <a:ext cx="2667000"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50435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b="1" dirty="0" smtClean="0">
                <a:solidFill>
                  <a:srgbClr val="000000"/>
                </a:solidFill>
                <a:latin typeface="Tahoma"/>
                <a:cs typeface="Tahoma"/>
              </a:rPr>
              <a:t>Covered Call</a:t>
            </a:r>
            <a:endParaRPr lang="en-US" sz="1800" b="1" dirty="0">
              <a:solidFill>
                <a:srgbClr val="000000"/>
              </a:solidFill>
              <a:latin typeface="Tahoma"/>
              <a:cs typeface="Tahoma"/>
            </a:endParaRPr>
          </a:p>
        </p:txBody>
      </p:sp>
      <p:sp>
        <p:nvSpPr>
          <p:cNvPr id="3" name="Content Placeholder 2"/>
          <p:cNvSpPr>
            <a:spLocks noGrp="1"/>
          </p:cNvSpPr>
          <p:nvPr>
            <p:ph idx="1"/>
          </p:nvPr>
        </p:nvSpPr>
        <p:spPr>
          <a:xfrm>
            <a:off x="762000" y="1219200"/>
            <a:ext cx="7620000" cy="4373563"/>
          </a:xfrm>
        </p:spPr>
        <p:txBody>
          <a:bodyPr>
            <a:normAutofit/>
          </a:bodyPr>
          <a:lstStyle/>
          <a:p>
            <a:r>
              <a:rPr lang="en-US" sz="1600" b="0" dirty="0" smtClean="0">
                <a:solidFill>
                  <a:srgbClr val="000000"/>
                </a:solidFill>
                <a:latin typeface="Tahoma"/>
                <a:cs typeface="Tahoma"/>
              </a:rPr>
              <a:t>This strategy works best when a slow upward move in the stock is expected. There are better ways to profit if the trader thinks that the stock could go parabolic higher.  Remember, the higher the implied volatility, the more a trader will get for their Call option. </a:t>
            </a:r>
          </a:p>
          <a:p>
            <a:endParaRPr lang="en-US" sz="1600" b="0" dirty="0" smtClean="0">
              <a:solidFill>
                <a:srgbClr val="000000"/>
              </a:solidFill>
              <a:latin typeface="Tahoma"/>
              <a:cs typeface="Tahoma"/>
            </a:endParaRPr>
          </a:p>
          <a:p>
            <a:r>
              <a:rPr lang="en-US" sz="1600" b="0" dirty="0" smtClean="0">
                <a:solidFill>
                  <a:srgbClr val="000000"/>
                </a:solidFill>
                <a:latin typeface="Tahoma"/>
                <a:cs typeface="Tahoma"/>
              </a:rPr>
              <a:t>Also consider that while covered calls may not offer the huge reward potential of other strategies they can make money if a stock </a:t>
            </a:r>
            <a:r>
              <a:rPr lang="en-US" sz="1600" b="0" dirty="0" smtClean="0">
                <a:solidFill>
                  <a:srgbClr val="000000"/>
                </a:solidFill>
                <a:latin typeface="Tahoma"/>
                <a:cs typeface="Tahoma"/>
              </a:rPr>
              <a:t>rallies, </a:t>
            </a:r>
            <a:r>
              <a:rPr lang="en-US" sz="1600" b="0" dirty="0" smtClean="0">
                <a:solidFill>
                  <a:srgbClr val="000000"/>
                </a:solidFill>
                <a:latin typeface="Tahoma"/>
                <a:cs typeface="Tahoma"/>
              </a:rPr>
              <a:t>trades sideways, or even sells off some. This means that covered calls can make money in many different market environments. </a:t>
            </a:r>
            <a:endParaRPr lang="en-US" sz="1600" b="0" dirty="0">
              <a:solidFill>
                <a:srgbClr val="000000"/>
              </a:solidFill>
              <a:latin typeface="Tahoma"/>
              <a:cs typeface="Tahoma"/>
            </a:endParaRPr>
          </a:p>
        </p:txBody>
      </p:sp>
      <p:pic>
        <p:nvPicPr>
          <p:cNvPr id="3074" name="Picture 2" descr="C:\Documents and Settings\Administrator\Desktop\Chart_Red_Bear_Options cop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4953000"/>
            <a:ext cx="1905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C:\Users\Jim\Desktop\Equity_Options_Live_Tradin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9000" y="4953000"/>
            <a:ext cx="2540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Jim\Desktop\Chart_Candle_Stick_Stock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9000" y="4953000"/>
            <a:ext cx="2540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Jim\Desktop\Chart_Green_Pivot_Points.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63" y="4953000"/>
            <a:ext cx="2133437" cy="19048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9686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b="1" dirty="0" smtClean="0">
                <a:solidFill>
                  <a:srgbClr val="000000"/>
                </a:solidFill>
                <a:latin typeface="Tahoma"/>
                <a:cs typeface="Tahoma"/>
              </a:rPr>
              <a:t>Covered Calls</a:t>
            </a:r>
            <a:endParaRPr lang="en-US" sz="1800" b="1" dirty="0">
              <a:solidFill>
                <a:srgbClr val="000000"/>
              </a:solidFill>
              <a:latin typeface="Tahoma"/>
              <a:cs typeface="Tahoma"/>
            </a:endParaRPr>
          </a:p>
        </p:txBody>
      </p:sp>
      <p:sp>
        <p:nvSpPr>
          <p:cNvPr id="3" name="Content Placeholder 2"/>
          <p:cNvSpPr>
            <a:spLocks noGrp="1"/>
          </p:cNvSpPr>
          <p:nvPr>
            <p:ph idx="1"/>
          </p:nvPr>
        </p:nvSpPr>
        <p:spPr>
          <a:xfrm>
            <a:off x="685800" y="1219200"/>
            <a:ext cx="4876800" cy="4373563"/>
          </a:xfrm>
        </p:spPr>
        <p:txBody>
          <a:bodyPr>
            <a:normAutofit fontScale="85000" lnSpcReduction="10000"/>
          </a:bodyPr>
          <a:lstStyle/>
          <a:p>
            <a:r>
              <a:rPr lang="en-US" sz="1600" dirty="0" smtClean="0">
                <a:solidFill>
                  <a:srgbClr val="000000"/>
                </a:solidFill>
                <a:latin typeface="Tahoma"/>
                <a:cs typeface="Tahoma"/>
              </a:rPr>
              <a:t>Outlook: </a:t>
            </a:r>
            <a:r>
              <a:rPr lang="en-US" sz="1600" b="0" dirty="0" smtClean="0">
                <a:solidFill>
                  <a:srgbClr val="000000"/>
                </a:solidFill>
                <a:latin typeface="Tahoma"/>
                <a:cs typeface="Tahoma"/>
              </a:rPr>
              <a:t>Bullish to Neutral.  Slow move up in the stock price until the options expiry.  An expected parabolic move in either direction is not good for a Covered Call Strategy.</a:t>
            </a:r>
          </a:p>
          <a:p>
            <a:endParaRPr lang="en-US" sz="1600" dirty="0" smtClean="0">
              <a:solidFill>
                <a:srgbClr val="000000"/>
              </a:solidFill>
              <a:latin typeface="Tahoma"/>
              <a:cs typeface="Tahoma"/>
            </a:endParaRPr>
          </a:p>
          <a:p>
            <a:r>
              <a:rPr lang="en-US" sz="1600" dirty="0" smtClean="0">
                <a:solidFill>
                  <a:srgbClr val="000000"/>
                </a:solidFill>
                <a:latin typeface="Tahoma"/>
                <a:cs typeface="Tahoma"/>
              </a:rPr>
              <a:t>Max Risk: </a:t>
            </a:r>
            <a:r>
              <a:rPr lang="en-US" sz="1600" b="0" dirty="0" smtClean="0">
                <a:solidFill>
                  <a:srgbClr val="000000"/>
                </a:solidFill>
                <a:latin typeface="Tahoma"/>
                <a:cs typeface="Tahoma"/>
              </a:rPr>
              <a:t>The price paid for the stock minus the credit received from the short call.</a:t>
            </a:r>
          </a:p>
          <a:p>
            <a:endParaRPr lang="en-US" sz="1600" b="0" dirty="0">
              <a:solidFill>
                <a:srgbClr val="000000"/>
              </a:solidFill>
              <a:latin typeface="Tahoma"/>
              <a:cs typeface="Tahoma"/>
            </a:endParaRPr>
          </a:p>
          <a:p>
            <a:r>
              <a:rPr lang="en-US" sz="1600" dirty="0" smtClean="0">
                <a:solidFill>
                  <a:srgbClr val="000000"/>
                </a:solidFill>
                <a:latin typeface="Tahoma"/>
                <a:cs typeface="Tahoma"/>
              </a:rPr>
              <a:t>Max Reward: </a:t>
            </a:r>
            <a:r>
              <a:rPr lang="en-US" sz="1600" b="0" dirty="0" smtClean="0">
                <a:solidFill>
                  <a:srgbClr val="000000"/>
                </a:solidFill>
                <a:latin typeface="Tahoma"/>
                <a:cs typeface="Tahoma"/>
              </a:rPr>
              <a:t>Limited to the strike minus the stock price plus credit received. </a:t>
            </a:r>
          </a:p>
          <a:p>
            <a:endParaRPr lang="en-US" sz="1600" b="0" dirty="0">
              <a:solidFill>
                <a:srgbClr val="000000"/>
              </a:solidFill>
              <a:latin typeface="Tahoma"/>
              <a:cs typeface="Tahoma"/>
            </a:endParaRPr>
          </a:p>
          <a:p>
            <a:r>
              <a:rPr lang="en-US" sz="1600" dirty="0" smtClean="0">
                <a:solidFill>
                  <a:srgbClr val="000000"/>
                </a:solidFill>
                <a:latin typeface="Tahoma"/>
                <a:cs typeface="Tahoma"/>
              </a:rPr>
              <a:t>Breakeven: </a:t>
            </a:r>
            <a:r>
              <a:rPr lang="en-US" sz="1600" b="0" dirty="0" smtClean="0">
                <a:solidFill>
                  <a:srgbClr val="000000"/>
                </a:solidFill>
                <a:latin typeface="Tahoma"/>
                <a:cs typeface="Tahoma"/>
              </a:rPr>
              <a:t>Stock price minus credit received for Call Sale. </a:t>
            </a:r>
          </a:p>
          <a:p>
            <a:endParaRPr lang="en-US" sz="1600" b="0" dirty="0">
              <a:solidFill>
                <a:srgbClr val="000000"/>
              </a:solidFill>
              <a:latin typeface="Tahoma"/>
              <a:cs typeface="Tahoma"/>
            </a:endParaRPr>
          </a:p>
          <a:p>
            <a:endParaRPr lang="en-US" sz="1600" dirty="0">
              <a:solidFill>
                <a:srgbClr val="000000"/>
              </a:solidFill>
              <a:latin typeface="Tahoma"/>
              <a:cs typeface="Tahoma"/>
            </a:endParaRPr>
          </a:p>
        </p:txBody>
      </p:sp>
      <p:pic>
        <p:nvPicPr>
          <p:cNvPr id="4" name="Picture 3" descr="shutterstock_43015873-1.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0" y="2438400"/>
            <a:ext cx="2517075" cy="1887806"/>
          </a:xfrm>
          <a:prstGeom prst="rect">
            <a:avLst/>
          </a:prstGeom>
        </p:spPr>
      </p:pic>
    </p:spTree>
    <p:extLst>
      <p:ext uri="{BB962C8B-B14F-4D97-AF65-F5344CB8AC3E}">
        <p14:creationId xmlns:p14="http://schemas.microsoft.com/office/powerpoint/2010/main" val="21727976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308"/>
            <a:ext cx="7772400" cy="639762"/>
          </a:xfrm>
        </p:spPr>
        <p:txBody>
          <a:bodyPr/>
          <a:lstStyle/>
          <a:p>
            <a:r>
              <a:rPr lang="en-US" sz="1800" b="1" dirty="0" smtClean="0">
                <a:solidFill>
                  <a:srgbClr val="000000"/>
                </a:solidFill>
                <a:latin typeface="Tahoma"/>
                <a:cs typeface="Tahoma"/>
              </a:rPr>
              <a:t>Covered Calls</a:t>
            </a:r>
            <a:endParaRPr lang="en-US" sz="1800" b="1" dirty="0">
              <a:solidFill>
                <a:srgbClr val="000000"/>
              </a:solidFill>
              <a:latin typeface="Tahoma"/>
              <a:cs typeface="Tahoma"/>
            </a:endParaRPr>
          </a:p>
        </p:txBody>
      </p:sp>
      <p:sp>
        <p:nvSpPr>
          <p:cNvPr id="3" name="Content Placeholder 2"/>
          <p:cNvSpPr>
            <a:spLocks noGrp="1"/>
          </p:cNvSpPr>
          <p:nvPr>
            <p:ph idx="1"/>
          </p:nvPr>
        </p:nvSpPr>
        <p:spPr>
          <a:xfrm>
            <a:off x="762000" y="685800"/>
            <a:ext cx="7620000" cy="4373563"/>
          </a:xfrm>
        </p:spPr>
        <p:txBody>
          <a:bodyPr>
            <a:normAutofit/>
          </a:bodyPr>
          <a:lstStyle/>
          <a:p>
            <a:r>
              <a:rPr lang="en-US" sz="1600" dirty="0" smtClean="0">
                <a:solidFill>
                  <a:srgbClr val="000000"/>
                </a:solidFill>
                <a:latin typeface="Tahoma"/>
                <a:cs typeface="Tahoma"/>
              </a:rPr>
              <a:t>Greeks of Covered Calls:</a:t>
            </a:r>
          </a:p>
          <a:p>
            <a:r>
              <a:rPr lang="en-US" sz="1600" b="0" dirty="0" smtClean="0">
                <a:solidFill>
                  <a:srgbClr val="000000"/>
                </a:solidFill>
                <a:latin typeface="Tahoma"/>
                <a:cs typeface="Tahoma"/>
              </a:rPr>
              <a:t>Theta- Time is on the side of the covered call writer. As time goes on the option sold will lose value. </a:t>
            </a:r>
          </a:p>
          <a:p>
            <a:endParaRPr lang="en-US" sz="1600" b="0" dirty="0">
              <a:solidFill>
                <a:srgbClr val="000000"/>
              </a:solidFill>
              <a:latin typeface="Tahoma"/>
              <a:cs typeface="Tahoma"/>
            </a:endParaRPr>
          </a:p>
          <a:p>
            <a:r>
              <a:rPr lang="en-US" sz="1600" b="0" dirty="0" smtClean="0">
                <a:solidFill>
                  <a:srgbClr val="000000"/>
                </a:solidFill>
                <a:latin typeface="Tahoma"/>
                <a:cs typeface="Tahoma"/>
              </a:rPr>
              <a:t>Implied Volatility: Decreases in implied volatility are favorable for a covered call position. Again, a decrease in implied volatility will lower the value of the option sold. </a:t>
            </a:r>
          </a:p>
          <a:p>
            <a:endParaRPr lang="en-US" sz="1600" b="0" dirty="0">
              <a:solidFill>
                <a:srgbClr val="000000"/>
              </a:solidFill>
              <a:latin typeface="Tahoma"/>
              <a:cs typeface="Tahoma"/>
            </a:endParaRPr>
          </a:p>
          <a:p>
            <a:endParaRPr lang="en-US" sz="1600" b="0" dirty="0">
              <a:solidFill>
                <a:srgbClr val="000000"/>
              </a:solidFill>
              <a:latin typeface="Tahoma"/>
              <a:cs typeface="Tahoma"/>
            </a:endParaRPr>
          </a:p>
        </p:txBody>
      </p:sp>
      <p:pic>
        <p:nvPicPr>
          <p:cNvPr id="2050" name="Picture 2" descr="C:\Users\Jim\Desktop\Chart_Green_Pivot_Point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86350"/>
            <a:ext cx="2362200" cy="177165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Jim\Desktop\Chart_Candle_Stick_Stock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5086350"/>
            <a:ext cx="2362200" cy="17716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Jim\Desktop\Chart_Options_Backspread_Ladde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5086351"/>
            <a:ext cx="2655897" cy="1777512"/>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Jim\Desktop\Chart_Options_Volatillity_Skew.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16800" y="5086350"/>
            <a:ext cx="1727200"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01802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639762"/>
          </a:xfrm>
        </p:spPr>
        <p:txBody>
          <a:bodyPr/>
          <a:lstStyle/>
          <a:p>
            <a:r>
              <a:rPr lang="en-US" sz="1800" dirty="0" smtClean="0">
                <a:solidFill>
                  <a:srgbClr val="000000"/>
                </a:solidFill>
              </a:rPr>
              <a:t>Covered Calls</a:t>
            </a:r>
            <a:endParaRPr lang="en-US" sz="1800" dirty="0">
              <a:solidFill>
                <a:srgbClr val="000000"/>
              </a:solidFill>
            </a:endParaRPr>
          </a:p>
        </p:txBody>
      </p:sp>
      <p:sp>
        <p:nvSpPr>
          <p:cNvPr id="3" name="Content Placeholder 2"/>
          <p:cNvSpPr>
            <a:spLocks noGrp="1"/>
          </p:cNvSpPr>
          <p:nvPr>
            <p:ph idx="1"/>
          </p:nvPr>
        </p:nvSpPr>
        <p:spPr>
          <a:xfrm>
            <a:off x="762000" y="685800"/>
            <a:ext cx="7620000" cy="4373563"/>
          </a:xfrm>
        </p:spPr>
        <p:txBody>
          <a:bodyPr>
            <a:normAutofit/>
          </a:bodyPr>
          <a:lstStyle/>
          <a:p>
            <a:r>
              <a:rPr lang="en-US" sz="1600" dirty="0" smtClean="0">
                <a:solidFill>
                  <a:srgbClr val="000000"/>
                </a:solidFill>
              </a:rPr>
              <a:t>Best Stocks to Trade Covered Calls: </a:t>
            </a:r>
          </a:p>
          <a:p>
            <a:r>
              <a:rPr lang="en-US" sz="1600" b="0" dirty="0" smtClean="0">
                <a:solidFill>
                  <a:srgbClr val="000000"/>
                </a:solidFill>
              </a:rPr>
              <a:t>The best stocks to trade covered calls in are going to be stocks that are not ahead of a catalyst event. </a:t>
            </a:r>
            <a:r>
              <a:rPr lang="en-US" sz="1600" b="0" dirty="0">
                <a:solidFill>
                  <a:srgbClr val="000000"/>
                </a:solidFill>
              </a:rPr>
              <a:t> </a:t>
            </a:r>
            <a:r>
              <a:rPr lang="en-US" sz="1600" b="0" dirty="0" smtClean="0">
                <a:solidFill>
                  <a:srgbClr val="000000"/>
                </a:solidFill>
              </a:rPr>
              <a:t>These catalyst events that traders might want to avoid are:</a:t>
            </a:r>
          </a:p>
          <a:p>
            <a:pPr marL="285750" indent="-285750">
              <a:buFontTx/>
              <a:buChar char="-"/>
            </a:pPr>
            <a:r>
              <a:rPr lang="en-US" sz="1600" b="0" dirty="0" smtClean="0">
                <a:solidFill>
                  <a:srgbClr val="000000"/>
                </a:solidFill>
              </a:rPr>
              <a:t>Earnings</a:t>
            </a:r>
          </a:p>
          <a:p>
            <a:pPr marL="285750" indent="-285750">
              <a:buFontTx/>
              <a:buChar char="-"/>
            </a:pPr>
            <a:r>
              <a:rPr lang="en-US" sz="1600" b="0" dirty="0" smtClean="0">
                <a:solidFill>
                  <a:srgbClr val="000000"/>
                </a:solidFill>
              </a:rPr>
              <a:t>Drug Announcements</a:t>
            </a:r>
          </a:p>
          <a:p>
            <a:pPr marL="285750" indent="-285750">
              <a:buFontTx/>
              <a:buChar char="-"/>
            </a:pPr>
            <a:r>
              <a:rPr lang="en-US" sz="1600" b="0" dirty="0" smtClean="0">
                <a:solidFill>
                  <a:srgbClr val="000000"/>
                </a:solidFill>
              </a:rPr>
              <a:t>Economic Data releases</a:t>
            </a:r>
          </a:p>
          <a:p>
            <a:endParaRPr lang="en-US" sz="1600" b="0" dirty="0">
              <a:solidFill>
                <a:srgbClr val="000000"/>
              </a:solidFill>
            </a:endParaRPr>
          </a:p>
          <a:p>
            <a:r>
              <a:rPr lang="en-US" sz="1600" b="0" dirty="0" smtClean="0">
                <a:solidFill>
                  <a:srgbClr val="000000"/>
                </a:solidFill>
              </a:rPr>
              <a:t>Any name that is highly volatile is also one that a trader might want to avoid. The best stocks are going to be stocks that you expect to have a low velocity move higher. Stocks that you expect to trade in a sideways to slightly higher range are going to be the best stocks to run this strategy on. </a:t>
            </a:r>
          </a:p>
        </p:txBody>
      </p:sp>
      <p:pic>
        <p:nvPicPr>
          <p:cNvPr id="3074" name="Picture 2" descr="C:\Users\Jim\Desktop\Chart_Key_Emini_SP5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105400"/>
            <a:ext cx="2336800" cy="17526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Jim\Desktop\Equity_Options_Live_Tradin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6800" y="5105400"/>
            <a:ext cx="2336800" cy="1752600"/>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C:\Users\Jim\Desktop\Chart_Options_Backspread_Ladde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3600" y="5105400"/>
            <a:ext cx="2618668" cy="175260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Users\Jim\Desktop\bullish_Option_Trade_earnings.png.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15837" y="5105400"/>
            <a:ext cx="1828163"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9516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639762"/>
          </a:xfrm>
        </p:spPr>
        <p:txBody>
          <a:bodyPr/>
          <a:lstStyle/>
          <a:p>
            <a:r>
              <a:rPr lang="en-US" sz="1800" dirty="0" smtClean="0">
                <a:solidFill>
                  <a:srgbClr val="000000"/>
                </a:solidFill>
              </a:rPr>
              <a:t>Covered Calls</a:t>
            </a:r>
            <a:endParaRPr lang="en-US" sz="1800" dirty="0">
              <a:solidFill>
                <a:srgbClr val="000000"/>
              </a:solidFill>
            </a:endParaRPr>
          </a:p>
        </p:txBody>
      </p:sp>
      <p:sp>
        <p:nvSpPr>
          <p:cNvPr id="3" name="Content Placeholder 2"/>
          <p:cNvSpPr>
            <a:spLocks noGrp="1"/>
          </p:cNvSpPr>
          <p:nvPr>
            <p:ph idx="1"/>
          </p:nvPr>
        </p:nvSpPr>
        <p:spPr>
          <a:xfrm>
            <a:off x="762000" y="685800"/>
            <a:ext cx="7620000" cy="4373563"/>
          </a:xfrm>
        </p:spPr>
        <p:txBody>
          <a:bodyPr>
            <a:normAutofit/>
          </a:bodyPr>
          <a:lstStyle/>
          <a:p>
            <a:r>
              <a:rPr lang="en-US" sz="1600" dirty="0" smtClean="0">
                <a:solidFill>
                  <a:srgbClr val="000000"/>
                </a:solidFill>
              </a:rPr>
              <a:t>Best Time to Trade Covered Calls: </a:t>
            </a:r>
          </a:p>
          <a:p>
            <a:r>
              <a:rPr lang="en-US" sz="1600" b="0" dirty="0" smtClean="0">
                <a:solidFill>
                  <a:srgbClr val="000000"/>
                </a:solidFill>
              </a:rPr>
              <a:t>On the trading floor we used to call Monday morning “Buy-Write Monday” </a:t>
            </a:r>
          </a:p>
          <a:p>
            <a:endParaRPr lang="en-US" sz="1600" b="0" dirty="0">
              <a:solidFill>
                <a:srgbClr val="000000"/>
              </a:solidFill>
            </a:endParaRPr>
          </a:p>
          <a:p>
            <a:r>
              <a:rPr lang="en-US" sz="1600" b="0" dirty="0" smtClean="0">
                <a:solidFill>
                  <a:srgbClr val="000000"/>
                </a:solidFill>
              </a:rPr>
              <a:t>Putting on covered calls before the market makers “roll their date forward” is generally a good way to trade. Time decay will also accelerate through the week as expiration approaches. </a:t>
            </a:r>
          </a:p>
          <a:p>
            <a:endParaRPr lang="en-US" sz="1600" b="0" dirty="0">
              <a:solidFill>
                <a:srgbClr val="000000"/>
              </a:solidFill>
            </a:endParaRPr>
          </a:p>
          <a:p>
            <a:r>
              <a:rPr lang="en-US" sz="1600" b="0" dirty="0" smtClean="0">
                <a:solidFill>
                  <a:srgbClr val="000000"/>
                </a:solidFill>
              </a:rPr>
              <a:t>Traders can choose to write calls against long stock positions with weekly options or standard monthly options. Just remember that time decay and implied volatility have different effects on these options.</a:t>
            </a:r>
          </a:p>
        </p:txBody>
      </p:sp>
      <p:pic>
        <p:nvPicPr>
          <p:cNvPr id="3074" name="Picture 2" descr="C:\Users\Jim\Desktop\Chart_Key_Emini_SP5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105400"/>
            <a:ext cx="2336800" cy="17526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Jim\Desktop\Equity_Options_Live_Tradin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6800" y="5105400"/>
            <a:ext cx="2336800" cy="1752600"/>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C:\Users\Jim\Desktop\Chart_Options_Backspread_Ladde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3600" y="5105400"/>
            <a:ext cx="2618668" cy="175260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Users\Jim\Desktop\bullish_Option_Trade_earnings.png.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15837" y="5105400"/>
            <a:ext cx="1828163"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31974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1395</TotalTime>
  <Words>1157</Words>
  <Application>Microsoft Office PowerPoint</Application>
  <PresentationFormat>On-screen Show (4:3)</PresentationFormat>
  <Paragraphs>90</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Covered Calls</vt:lpstr>
      <vt:lpstr>Covered Calls</vt:lpstr>
      <vt:lpstr>Covered Calls</vt:lpstr>
      <vt:lpstr>Covered Call</vt:lpstr>
      <vt:lpstr>Covered Calls</vt:lpstr>
      <vt:lpstr>Covered Calls</vt:lpstr>
      <vt:lpstr>Covered Calls</vt:lpstr>
      <vt:lpstr>Covered Calls</vt:lpstr>
      <vt:lpstr>Covered Calls</vt:lpstr>
      <vt:lpstr>Covered Calls</vt:lpstr>
      <vt:lpstr>Covered Call</vt:lpstr>
      <vt:lpstr>Covered Calls</vt:lpstr>
      <vt:lpstr>Covered Calls</vt:lpstr>
      <vt:lpstr>Covered Calls</vt:lpstr>
      <vt:lpstr>Covered Calls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dc:creator>
  <cp:lastModifiedBy>Andrew Keene</cp:lastModifiedBy>
  <cp:revision>28</cp:revision>
  <dcterms:created xsi:type="dcterms:W3CDTF">2013-05-21T14:08:58Z</dcterms:created>
  <dcterms:modified xsi:type="dcterms:W3CDTF">2017-08-10T21:34:42Z</dcterms:modified>
</cp:coreProperties>
</file>